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modernComment_1A2_13BD6CEA.xml" ContentType="application/vnd.ms-powerpoint.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76" r:id="rId4"/>
  </p:sldMasterIdLst>
  <p:notesMasterIdLst>
    <p:notesMasterId r:id="rId20"/>
  </p:notesMasterIdLst>
  <p:handoutMasterIdLst>
    <p:handoutMasterId r:id="rId21"/>
  </p:handoutMasterIdLst>
  <p:sldIdLst>
    <p:sldId id="349" r:id="rId5"/>
    <p:sldId id="421" r:id="rId6"/>
    <p:sldId id="409" r:id="rId7"/>
    <p:sldId id="411" r:id="rId8"/>
    <p:sldId id="412" r:id="rId9"/>
    <p:sldId id="418" r:id="rId10"/>
    <p:sldId id="422" r:id="rId11"/>
    <p:sldId id="414" r:id="rId12"/>
    <p:sldId id="413" r:id="rId13"/>
    <p:sldId id="420" r:id="rId14"/>
    <p:sldId id="415" r:id="rId15"/>
    <p:sldId id="417" r:id="rId16"/>
    <p:sldId id="419" r:id="rId17"/>
    <p:sldId id="424" r:id="rId18"/>
    <p:sldId id="425" r:id="rId19"/>
  </p:sldIdLst>
  <p:sldSz cx="9144000" cy="6858000" type="screen4x3"/>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34C8972-A2D5-659B-9CDC-B8FB217EC241}" name="Nicolas Malleson" initials="NM" userId="S::geonsm@leeds.ac.uk::b21e7e6c-a8f7-4e45-ab59-0bdf72318752"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B4490"/>
    <a:srgbClr val="6CA9E4"/>
    <a:srgbClr val="6FABE7"/>
    <a:srgbClr val="68ACE9"/>
    <a:srgbClr val="A6C5F5"/>
    <a:srgbClr val="6985B4"/>
    <a:srgbClr val="4A81D3"/>
    <a:srgbClr val="37383D"/>
    <a:srgbClr val="4A4D54"/>
    <a:srgbClr val="859C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0E2F60-0090-488E-A79E-3BA90713F534}" v="4" dt="2023-06-13T18:26:40.8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29" autoAdjust="0"/>
    <p:restoredTop sz="75169" autoAdjust="0"/>
  </p:normalViewPr>
  <p:slideViewPr>
    <p:cSldViewPr snapToGrid="0">
      <p:cViewPr>
        <p:scale>
          <a:sx n="50" d="100"/>
          <a:sy n="50" d="100"/>
        </p:scale>
        <p:origin x="1788" y="36"/>
      </p:cViewPr>
      <p:guideLst/>
    </p:cSldViewPr>
  </p:slideViewPr>
  <p:notesTextViewPr>
    <p:cViewPr>
      <p:scale>
        <a:sx n="66" d="100"/>
        <a:sy n="66"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8/10/relationships/authors" Target="authors.xml"/></Relationships>
</file>

<file path=ppt/comments/modernComment_1A2_13BD6CEA.xml><?xml version="1.0" encoding="utf-8"?>
<p188:cmLst xmlns:a="http://schemas.openxmlformats.org/drawingml/2006/main" xmlns:r="http://schemas.openxmlformats.org/officeDocument/2006/relationships" xmlns:p188="http://schemas.microsoft.com/office/powerpoint/2018/8/main">
  <p188:cm id="{036D119A-543D-4741-9677-96B8E23A3C8B}" authorId="{B34C8972-A2D5-659B-9CDC-B8FB217EC241}" created="2023-06-09T08:40:28.652">
    <ac:txMkLst xmlns:ac="http://schemas.microsoft.com/office/drawing/2013/main/command">
      <pc:docMk xmlns:pc="http://schemas.microsoft.com/office/powerpoint/2013/main/command"/>
      <pc:sldMk xmlns:pc="http://schemas.microsoft.com/office/powerpoint/2013/main/command" cId="331181290" sldId="418"/>
      <ac:spMk id="8" creationId="{F577FF84-1BF5-9FB6-A1CA-AB58D7E34084}"/>
      <ac:txMk cp="43" len="19">
        <ac:context len="484" hash="2800573238"/>
      </ac:txMk>
    </ac:txMkLst>
    <p188:pos x="2248381" y="669017"/>
    <p188:txBody>
      <a:bodyPr/>
      <a:lstStyle/>
      <a:p>
        <a:r>
          <a:rPr lang="en-US"/>
          <a:t>Better way to state this? In the paper we’ll use a formula with Is and Js. </a:t>
        </a:r>
      </a:p>
    </p188:txBody>
  </p188:cm>
  <p188:cm id="{F9FEA873-D6B8-0D4D-A5F6-949C1B106235}" authorId="{B34C8972-A2D5-659B-9CDC-B8FB217EC241}" status="resolved" created="2023-06-09T08:47:13.991" complete="100000">
    <ac:txMkLst xmlns:ac="http://schemas.microsoft.com/office/drawing/2013/main/command">
      <pc:docMk xmlns:pc="http://schemas.microsoft.com/office/powerpoint/2013/main/command"/>
      <pc:sldMk xmlns:pc="http://schemas.microsoft.com/office/powerpoint/2013/main/command" cId="331181290" sldId="418"/>
      <ac:spMk id="8" creationId="{F577FF84-1BF5-9FB6-A1CA-AB58D7E34084}"/>
      <ac:txMk cp="145" len="33">
        <ac:context len="484" hash="2800573238"/>
      </ac:txMk>
    </ac:txMkLst>
    <p188:pos x="6269774" y="1493197"/>
    <p188:txBody>
      <a:bodyPr/>
      <a:lstStyle/>
      <a:p>
        <a:r>
          <a:rPr lang="en-US"/>
          <a:t>Are these right?</a:t>
        </a:r>
      </a:p>
    </p188:txBody>
  </p188:cm>
  <p188:cm id="{488737F6-0916-2D42-BA5F-9B24D27408B0}" authorId="{B34C8972-A2D5-659B-9CDC-B8FB217EC241}" created="2023-06-09T08:48:18.383">
    <ac:txMkLst xmlns:ac="http://schemas.microsoft.com/office/drawing/2013/main/command">
      <pc:docMk xmlns:pc="http://schemas.microsoft.com/office/powerpoint/2013/main/command"/>
      <pc:sldMk xmlns:pc="http://schemas.microsoft.com/office/powerpoint/2013/main/command" cId="331181290" sldId="418"/>
      <ac:spMk id="8" creationId="{F577FF84-1BF5-9FB6-A1CA-AB58D7E34084}"/>
      <ac:txMk cp="198" len="79">
        <ac:context len="484" hash="2800573238"/>
      </ac:txMk>
    </ac:txMkLst>
    <p188:pos x="7243167" y="1768500"/>
    <p188:txBody>
      <a:bodyPr/>
      <a:lstStyle/>
      <a:p>
        <a:r>
          <a:rPr lang="en-US"/>
          <a:t>If this clutters up the slide you could just say it and take the text out.</a:t>
        </a:r>
      </a:p>
    </p188:txBody>
  </p188:cm>
  <p188:cm id="{EEC013EB-B79D-3B42-918F-B095A45B4530}" authorId="{B34C8972-A2D5-659B-9CDC-B8FB217EC241}" created="2023-06-09T08:49:58.929">
    <ac:txMkLst xmlns:ac="http://schemas.microsoft.com/office/drawing/2013/main/command">
      <pc:docMk xmlns:pc="http://schemas.microsoft.com/office/powerpoint/2013/main/command"/>
      <pc:sldMk xmlns:pc="http://schemas.microsoft.com/office/powerpoint/2013/main/command" cId="331181290" sldId="418"/>
      <ac:spMk id="8" creationId="{F577FF84-1BF5-9FB6-A1CA-AB58D7E34084}"/>
      <ac:txMk cp="425">
        <ac:context len="484" hash="2800573238"/>
      </ac:txMk>
    </ac:txMkLst>
    <p188:pos x="3900199" y="3410487"/>
    <p188:txBody>
      <a:bodyPr/>
      <a:lstStyle/>
      <a:p>
        <a:r>
          <a:rPr lang="en-US"/>
          <a:t>Could leave this out, but if you know off the top of your head, how many millions of rows of data was the model trained on?</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EB91F937-8A9E-451F-930C-EA8620BDC5FA}" type="datetimeFigureOut">
              <a:rPr lang="en-GB" smtClean="0"/>
              <a:t>13/06/2023</a:t>
            </a:fld>
            <a:endParaRPr lang="en-GB"/>
          </a:p>
        </p:txBody>
      </p:sp>
      <p:sp>
        <p:nvSpPr>
          <p:cNvPr id="4" name="Footer Placeholder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B7DF6027-BEBB-495D-9BAB-226DCBBADEE6}" type="slidenum">
              <a:rPr lang="en-GB" smtClean="0"/>
              <a:t>‹#›</a:t>
            </a:fld>
            <a:endParaRPr lang="en-GB"/>
          </a:p>
        </p:txBody>
      </p:sp>
    </p:spTree>
    <p:extLst>
      <p:ext uri="{BB962C8B-B14F-4D97-AF65-F5344CB8AC3E}">
        <p14:creationId xmlns:p14="http://schemas.microsoft.com/office/powerpoint/2010/main" val="21145821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2.jpeg>
</file>

<file path=ppt/media/image3.png>
</file>

<file path=ppt/media/image4.png>
</file>

<file path=ppt/media/image5.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34DE0B90-34B0-49E9-99C2-26EC928C5D6E}" type="datetimeFigureOut">
              <a:rPr lang="en-GB" smtClean="0"/>
              <a:t>13/06/2023</a:t>
            </a:fld>
            <a:endParaRPr lang="en-GB"/>
          </a:p>
        </p:txBody>
      </p:sp>
      <p:sp>
        <p:nvSpPr>
          <p:cNvPr id="4" name="Slide Image Placeholder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57840E15-70D1-408C-BB72-71C7C23CDA61}" type="slidenum">
              <a:rPr lang="en-GB" smtClean="0"/>
              <a:t>‹#›</a:t>
            </a:fld>
            <a:endParaRPr lang="en-GB"/>
          </a:p>
        </p:txBody>
      </p:sp>
    </p:spTree>
    <p:extLst>
      <p:ext uri="{BB962C8B-B14F-4D97-AF65-F5344CB8AC3E}">
        <p14:creationId xmlns:p14="http://schemas.microsoft.com/office/powerpoint/2010/main" val="3307188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7840E15-70D1-408C-BB72-71C7C23CDA61}" type="slidenum">
              <a:rPr lang="en-GB" smtClean="0"/>
              <a:t>1</a:t>
            </a:fld>
            <a:endParaRPr lang="en-GB" dirty="0"/>
          </a:p>
        </p:txBody>
      </p:sp>
    </p:spTree>
    <p:extLst>
      <p:ext uri="{BB962C8B-B14F-4D97-AF65-F5344CB8AC3E}">
        <p14:creationId xmlns:p14="http://schemas.microsoft.com/office/powerpoint/2010/main" val="1393739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Does model perform equally well in all locations?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err="1">
                <a:solidFill>
                  <a:schemeClr val="tx1"/>
                </a:solidFill>
                <a:effectLst/>
                <a:latin typeface="+mn-lt"/>
                <a:ea typeface="+mn-ea"/>
                <a:cs typeface="+mn-cs"/>
              </a:rPr>
              <a:t>Color</a:t>
            </a:r>
            <a:r>
              <a:rPr lang="en-GB" sz="1200" kern="1200" dirty="0">
                <a:solidFill>
                  <a:schemeClr val="tx1"/>
                </a:solidFill>
                <a:effectLst/>
                <a:latin typeface="+mn-lt"/>
                <a:ea typeface="+mn-ea"/>
                <a:cs typeface="+mn-cs"/>
              </a:rPr>
              <a:t> scale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First: raw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Second: abs error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Third: % error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We’ve also looked in more detail at the spatial variation in the model’s performance. So whether the model performs equally well in different locations, or if there are some places where it perhaps struggles more.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So, the first panel show the raw data, so the mean values from the observations at each sensor. So can see clustering of higher values in the CBD, and lower values further out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 second, shows the absolute error, where as expected generally the sensors with the higher counts, have the higher </a:t>
            </a:r>
            <a:r>
              <a:rPr lang="en-GB" sz="1200" kern="1200" dirty="0" err="1">
                <a:solidFill>
                  <a:schemeClr val="tx1"/>
                </a:solidFill>
                <a:effectLst/>
                <a:latin typeface="+mn-lt"/>
                <a:ea typeface="+mn-ea"/>
                <a:cs typeface="+mn-cs"/>
              </a:rPr>
              <a:t>absoloute</a:t>
            </a:r>
            <a:r>
              <a:rPr lang="en-GB" sz="1200" kern="1200" dirty="0">
                <a:solidFill>
                  <a:schemeClr val="tx1"/>
                </a:solidFill>
                <a:effectLst/>
                <a:latin typeface="+mn-lt"/>
                <a:ea typeface="+mn-ea"/>
                <a:cs typeface="+mn-cs"/>
              </a:rPr>
              <a:t> errors, although there is some variation in this which it would be useful to look more into</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And the third shows the percentage error, giving a fairer assessment of where the model is predicting poorly.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1" kern="1200" dirty="0">
              <a:solidFill>
                <a:schemeClr val="tx1"/>
              </a:solidFill>
              <a:effectLst/>
              <a:latin typeface="+mn-lt"/>
              <a:ea typeface="+mn-ea"/>
              <a:cs typeface="+mn-cs"/>
            </a:endParaRPr>
          </a:p>
          <a:p>
            <a:pPr lvl="0"/>
            <a:endParaRPr lang="en-GB" sz="1200" i="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7840E15-70D1-408C-BB72-71C7C23CDA61}" type="slidenum">
              <a:rPr lang="en-GB" smtClean="0"/>
              <a:t>10</a:t>
            </a:fld>
            <a:endParaRPr lang="en-GB" dirty="0"/>
          </a:p>
        </p:txBody>
      </p:sp>
    </p:spTree>
    <p:extLst>
      <p:ext uri="{BB962C8B-B14F-4D97-AF65-F5344CB8AC3E}">
        <p14:creationId xmlns:p14="http://schemas.microsoft.com/office/powerpoint/2010/main" val="3372363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Broken down temporally, so looking at the accuracy of the predictions at different times of day</a:t>
            </a:r>
          </a:p>
        </p:txBody>
      </p:sp>
      <p:sp>
        <p:nvSpPr>
          <p:cNvPr id="4" name="Slide Number Placeholder 3"/>
          <p:cNvSpPr>
            <a:spLocks noGrp="1"/>
          </p:cNvSpPr>
          <p:nvPr>
            <p:ph type="sldNum" sz="quarter" idx="10"/>
          </p:nvPr>
        </p:nvSpPr>
        <p:spPr/>
        <p:txBody>
          <a:bodyPr/>
          <a:lstStyle/>
          <a:p>
            <a:fld id="{57840E15-70D1-408C-BB72-71C7C23CDA61}" type="slidenum">
              <a:rPr lang="en-GB" smtClean="0"/>
              <a:t>11</a:t>
            </a:fld>
            <a:endParaRPr lang="en-GB" dirty="0"/>
          </a:p>
        </p:txBody>
      </p:sp>
    </p:spTree>
    <p:extLst>
      <p:ext uri="{BB962C8B-B14F-4D97-AF65-F5344CB8AC3E}">
        <p14:creationId xmlns:p14="http://schemas.microsoft.com/office/powerpoint/2010/main" val="1011083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Benefit of RF is feature importance</a:t>
            </a:r>
          </a:p>
          <a:p>
            <a:pPr lvl="0"/>
            <a:r>
              <a:rPr lang="en-GB" sz="1200" kern="1200" dirty="0">
                <a:solidFill>
                  <a:schemeClr val="tx1"/>
                </a:solidFill>
                <a:effectLst/>
                <a:latin typeface="+mn-lt"/>
                <a:ea typeface="+mn-ea"/>
                <a:cs typeface="+mn-cs"/>
              </a:rPr>
              <a:t>Early stages of analysis</a:t>
            </a:r>
          </a:p>
          <a:p>
            <a:pPr lvl="0"/>
            <a:r>
              <a:rPr lang="en-GB" sz="1200" kern="1200" dirty="0">
                <a:solidFill>
                  <a:schemeClr val="tx1"/>
                </a:solidFill>
                <a:effectLst/>
                <a:latin typeface="+mn-lt"/>
                <a:ea typeface="+mn-ea"/>
                <a:cs typeface="+mn-cs"/>
              </a:rPr>
              <a:t>Most important features</a:t>
            </a:r>
          </a:p>
          <a:p>
            <a:pPr lvl="0"/>
            <a:r>
              <a:rPr lang="en-GB" sz="1200" kern="1200" dirty="0">
                <a:solidFill>
                  <a:schemeClr val="tx1"/>
                </a:solidFill>
                <a:effectLst/>
                <a:latin typeface="+mn-lt"/>
                <a:ea typeface="+mn-ea"/>
                <a:cs typeface="+mn-cs"/>
              </a:rPr>
              <a:t>Least important</a:t>
            </a:r>
          </a:p>
          <a:p>
            <a:pPr lvl="0"/>
            <a:r>
              <a:rPr lang="en-GB" sz="1200" kern="1200" dirty="0">
                <a:solidFill>
                  <a:schemeClr val="tx1"/>
                </a:solidFill>
                <a:effectLst/>
                <a:latin typeface="+mn-lt"/>
                <a:ea typeface="+mn-ea"/>
                <a:cs typeface="+mn-cs"/>
              </a:rPr>
              <a:t>Need to consider more</a:t>
            </a: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One of the key benefits of a random forest model is that returns information on the features that were most important for the model’s predictions, which allows us to begin to infer about the nature of the impact of the urban environment on the numbers of pedestrians in a location. We’re at the earlier stages of analysing these results, so its difficult to provide any firm theoretical conclusions. Focusing on the permutation importance on the right, we can see that the features that come out as most important are the hour of the day, unsurprisingly, landmarks, including  community use and places of worship, the day of the week and educational buildings. And a couple of feature which come out as not very important which are perhaps surprising, are the betweenness of the road the sensor is nearest to, and whether it was a school or public holiday. So, yeh, will be having a bit more of a think on this going forward</a:t>
            </a:r>
          </a:p>
        </p:txBody>
      </p:sp>
      <p:sp>
        <p:nvSpPr>
          <p:cNvPr id="4" name="Slide Number Placeholder 3"/>
          <p:cNvSpPr>
            <a:spLocks noGrp="1"/>
          </p:cNvSpPr>
          <p:nvPr>
            <p:ph type="sldNum" sz="quarter" idx="10"/>
          </p:nvPr>
        </p:nvSpPr>
        <p:spPr/>
        <p:txBody>
          <a:bodyPr/>
          <a:lstStyle/>
          <a:p>
            <a:fld id="{57840E15-70D1-408C-BB72-71C7C23CDA61}" type="slidenum">
              <a:rPr lang="en-GB" smtClean="0"/>
              <a:t>12</a:t>
            </a:fld>
            <a:endParaRPr lang="en-GB" dirty="0"/>
          </a:p>
        </p:txBody>
      </p:sp>
    </p:spTree>
    <p:extLst>
      <p:ext uri="{BB962C8B-B14F-4D97-AF65-F5344CB8AC3E}">
        <p14:creationId xmlns:p14="http://schemas.microsoft.com/office/powerpoint/2010/main" val="26192259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r>
              <a:rPr lang="en-GB" sz="1200" i="0" kern="1200" dirty="0">
                <a:solidFill>
                  <a:schemeClr val="tx1"/>
                </a:solidFill>
                <a:effectLst/>
                <a:latin typeface="+mn-lt"/>
                <a:ea typeface="+mn-ea"/>
                <a:cs typeface="+mn-cs"/>
              </a:rPr>
              <a:t>Example use of model</a:t>
            </a:r>
          </a:p>
          <a:p>
            <a:pPr lvl="0"/>
            <a:r>
              <a:rPr lang="en-GB" sz="1200" i="0" kern="1200" dirty="0">
                <a:solidFill>
                  <a:schemeClr val="tx1"/>
                </a:solidFill>
                <a:effectLst/>
                <a:latin typeface="+mn-lt"/>
                <a:ea typeface="+mn-ea"/>
                <a:cs typeface="+mn-cs"/>
              </a:rPr>
              <a:t>How many more people than expected</a:t>
            </a:r>
          </a:p>
          <a:p>
            <a:pPr lvl="0"/>
            <a:r>
              <a:rPr lang="en-GB" sz="1200" i="0" kern="1200" dirty="0">
                <a:solidFill>
                  <a:schemeClr val="tx1"/>
                </a:solidFill>
                <a:effectLst/>
                <a:latin typeface="+mn-lt"/>
                <a:ea typeface="+mn-ea"/>
                <a:cs typeface="+mn-cs"/>
              </a:rPr>
              <a:t>Anzac Day example</a:t>
            </a:r>
          </a:p>
          <a:p>
            <a:pPr lvl="0"/>
            <a:r>
              <a:rPr lang="en-GB" sz="1200" i="0" kern="1200" dirty="0">
                <a:solidFill>
                  <a:schemeClr val="tx1"/>
                </a:solidFill>
                <a:effectLst/>
                <a:latin typeface="+mn-lt"/>
                <a:ea typeface="+mn-ea"/>
                <a:cs typeface="+mn-cs"/>
              </a:rPr>
              <a:t>Total number of people</a:t>
            </a:r>
          </a:p>
          <a:p>
            <a:pPr lvl="0"/>
            <a:r>
              <a:rPr lang="en-GB" sz="1200" i="0" kern="1200" dirty="0">
                <a:solidFill>
                  <a:schemeClr val="tx1"/>
                </a:solidFill>
                <a:effectLst/>
                <a:latin typeface="+mn-lt"/>
                <a:ea typeface="+mn-ea"/>
                <a:cs typeface="+mn-cs"/>
              </a:rPr>
              <a:t>Temporal structure</a:t>
            </a:r>
          </a:p>
          <a:p>
            <a:pPr lvl="0"/>
            <a:r>
              <a:rPr lang="en-GB" sz="1200" i="0" kern="1200" dirty="0">
                <a:solidFill>
                  <a:schemeClr val="tx1"/>
                </a:solidFill>
                <a:effectLst/>
                <a:latin typeface="+mn-lt"/>
                <a:ea typeface="+mn-ea"/>
                <a:cs typeface="+mn-cs"/>
              </a:rPr>
              <a:t>Spatial structure</a:t>
            </a:r>
          </a:p>
          <a:p>
            <a:pPr lvl="0"/>
            <a:endParaRPr lang="en-GB" sz="1200" i="0" kern="1200" dirty="0">
              <a:solidFill>
                <a:schemeClr val="tx1"/>
              </a:solidFill>
              <a:effectLst/>
              <a:latin typeface="+mn-lt"/>
              <a:ea typeface="+mn-ea"/>
              <a:cs typeface="+mn-cs"/>
            </a:endParaRPr>
          </a:p>
          <a:p>
            <a:pPr lvl="0"/>
            <a:endParaRPr lang="en-GB" sz="1200" i="0" kern="1200" dirty="0">
              <a:solidFill>
                <a:schemeClr val="tx1"/>
              </a:solidFill>
              <a:effectLst/>
              <a:latin typeface="+mn-lt"/>
              <a:ea typeface="+mn-ea"/>
              <a:cs typeface="+mn-cs"/>
            </a:endParaRPr>
          </a:p>
          <a:p>
            <a:pPr lvl="0"/>
            <a:endParaRPr lang="en-GB" sz="1200" i="0" kern="1200" dirty="0">
              <a:solidFill>
                <a:schemeClr val="tx1"/>
              </a:solidFill>
              <a:effectLst/>
              <a:latin typeface="+mn-lt"/>
              <a:ea typeface="+mn-ea"/>
              <a:cs typeface="+mn-cs"/>
            </a:endParaRPr>
          </a:p>
          <a:p>
            <a:pPr lvl="0"/>
            <a:r>
              <a:rPr lang="en-GB" sz="1200" i="0" kern="1200" dirty="0">
                <a:solidFill>
                  <a:schemeClr val="tx1"/>
                </a:solidFill>
                <a:effectLst/>
                <a:latin typeface="+mn-lt"/>
                <a:ea typeface="+mn-ea"/>
                <a:cs typeface="+mn-cs"/>
              </a:rPr>
              <a:t>Finish by giving an example of how the model can be used in one way, which is to evaluate the success of events. </a:t>
            </a:r>
          </a:p>
          <a:p>
            <a:pPr lvl="0"/>
            <a:r>
              <a:rPr lang="en-GB" sz="1200" i="0" kern="1200" dirty="0">
                <a:solidFill>
                  <a:schemeClr val="tx1"/>
                </a:solidFill>
                <a:effectLst/>
                <a:latin typeface="+mn-lt"/>
                <a:ea typeface="+mn-ea"/>
                <a:cs typeface="+mn-cs"/>
              </a:rPr>
              <a:t>So basically using the model to assess how many people would be expected in the city, or in a particular part of the city, at a certain day and time. And using this as a baseline against which to evaluate how many people more than expected attended an event </a:t>
            </a:r>
          </a:p>
          <a:p>
            <a:pPr lvl="0"/>
            <a:r>
              <a:rPr lang="en-GB" sz="1200" i="0" kern="1200" dirty="0">
                <a:solidFill>
                  <a:schemeClr val="tx1"/>
                </a:solidFill>
                <a:effectLst/>
                <a:latin typeface="+mn-lt"/>
                <a:ea typeface="+mn-ea"/>
                <a:cs typeface="+mn-cs"/>
              </a:rPr>
              <a:t>Th example I’ve given here is the Anzac Day parade, which is a memorial to Australians and New Zealanders who’ve died fighting in various wars. </a:t>
            </a:r>
          </a:p>
          <a:p>
            <a:pPr lvl="0"/>
            <a:r>
              <a:rPr lang="en-GB" sz="1200" i="0" kern="1200" dirty="0">
                <a:solidFill>
                  <a:schemeClr val="tx1"/>
                </a:solidFill>
                <a:effectLst/>
                <a:latin typeface="+mn-lt"/>
                <a:ea typeface="+mn-ea"/>
                <a:cs typeface="+mn-cs"/>
              </a:rPr>
              <a:t>So considering the total number of people in Melbourne on the day of the parade, we find that there were 5% more people than the model expected</a:t>
            </a:r>
          </a:p>
          <a:p>
            <a:pPr lvl="0"/>
            <a:r>
              <a:rPr lang="en-GB" sz="1200" i="0" kern="1200" dirty="0">
                <a:solidFill>
                  <a:schemeClr val="tx1"/>
                </a:solidFill>
                <a:effectLst/>
                <a:latin typeface="+mn-lt"/>
                <a:ea typeface="+mn-ea"/>
                <a:cs typeface="+mn-cs"/>
              </a:rPr>
              <a:t>Figure at the top looks in more detail at the temporal structure of this. The purple line represents the percentage increase in pedestrians and shows that the majority of the extra people were in the morning hours, between 3 and 10am</a:t>
            </a:r>
          </a:p>
          <a:p>
            <a:pPr lvl="0"/>
            <a:r>
              <a:rPr lang="en-GB" sz="1200" i="0" kern="1200" dirty="0">
                <a:solidFill>
                  <a:schemeClr val="tx1"/>
                </a:solidFill>
                <a:effectLst/>
                <a:latin typeface="+mn-lt"/>
                <a:ea typeface="+mn-ea"/>
                <a:cs typeface="+mn-cs"/>
              </a:rPr>
              <a:t>And the bottom plot looks at the spatial picture, and shows that the increase in people is very much concentrated in the south-east of the city.</a:t>
            </a:r>
          </a:p>
          <a:p>
            <a:pPr lvl="0"/>
            <a:endParaRPr lang="en-GB" sz="120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7840E15-70D1-408C-BB72-71C7C23CDA61}" type="slidenum">
              <a:rPr lang="en-GB" smtClean="0"/>
              <a:t>13</a:t>
            </a:fld>
            <a:endParaRPr lang="en-GB" dirty="0"/>
          </a:p>
        </p:txBody>
      </p:sp>
    </p:spTree>
    <p:extLst>
      <p:ext uri="{BB962C8B-B14F-4D97-AF65-F5344CB8AC3E}">
        <p14:creationId xmlns:p14="http://schemas.microsoft.com/office/powerpoint/2010/main" val="530478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TO wrap up:</a:t>
            </a:r>
          </a:p>
          <a:p>
            <a:pPr lvl="0"/>
            <a:endParaRPr lang="en-GB" dirty="0"/>
          </a:p>
          <a:p>
            <a:pPr lvl="0"/>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7840E15-70D1-408C-BB72-71C7C23CDA61}" type="slidenum">
              <a:rPr lang="en-GB" smtClean="0"/>
              <a:t>14</a:t>
            </a:fld>
            <a:endParaRPr lang="en-GB" dirty="0"/>
          </a:p>
        </p:txBody>
      </p:sp>
    </p:spTree>
    <p:extLst>
      <p:ext uri="{BB962C8B-B14F-4D97-AF65-F5344CB8AC3E}">
        <p14:creationId xmlns:p14="http://schemas.microsoft.com/office/powerpoint/2010/main" val="8116952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7840E15-70D1-408C-BB72-71C7C23CDA61}" type="slidenum">
              <a:rPr lang="en-GB" smtClean="0"/>
              <a:t>15</a:t>
            </a:fld>
            <a:endParaRPr lang="en-GB" dirty="0"/>
          </a:p>
        </p:txBody>
      </p:sp>
    </p:spTree>
    <p:extLst>
      <p:ext uri="{BB962C8B-B14F-4D97-AF65-F5344CB8AC3E}">
        <p14:creationId xmlns:p14="http://schemas.microsoft.com/office/powerpoint/2010/main" val="3806292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Urban environments filled with people</a:t>
            </a:r>
          </a:p>
          <a:p>
            <a:r>
              <a:rPr lang="en-US" dirty="0"/>
              <a:t>Good data on where they live</a:t>
            </a:r>
          </a:p>
          <a:p>
            <a:r>
              <a:rPr lang="en-US" dirty="0"/>
              <a:t>Scarce data on how/why/when they move around</a:t>
            </a:r>
          </a:p>
          <a:p>
            <a:r>
              <a:rPr lang="en-US" dirty="0"/>
              <a:t>Complicated to understand – different kinds of people/doing different things/for different reasons</a:t>
            </a:r>
          </a:p>
          <a:p>
            <a:r>
              <a:rPr lang="en-US" dirty="0"/>
              <a:t>Understanding movement of people important</a:t>
            </a:r>
          </a:p>
          <a:p>
            <a:r>
              <a:rPr lang="en-US" dirty="0"/>
              <a:t>Can help us answer Qs:</a:t>
            </a:r>
          </a:p>
          <a:p>
            <a:pPr marL="171450" indent="-171450">
              <a:buFont typeface="Arial" panose="020B0604020202020204" pitchFamily="34" charset="0"/>
              <a:buChar char="•"/>
            </a:pPr>
            <a:r>
              <a:rPr lang="en-US" dirty="0"/>
              <a:t>How can we encourage people into city </a:t>
            </a:r>
            <a:r>
              <a:rPr lang="en-US" dirty="0" err="1"/>
              <a:t>centres</a:t>
            </a:r>
            <a:r>
              <a:rPr lang="en-US" dirty="0"/>
              <a:t> to spend money after COVID?</a:t>
            </a:r>
          </a:p>
          <a:p>
            <a:pPr marL="171450" indent="-171450">
              <a:buFont typeface="Arial" panose="020B0604020202020204" pitchFamily="34" charset="0"/>
              <a:buChar char="•"/>
            </a:pPr>
            <a:r>
              <a:rPr lang="en-US" dirty="0"/>
              <a:t>In which places  does pollution cause the greatest harm? (so identifying places which not only have poor air quality but also </a:t>
            </a:r>
            <a:r>
              <a:rPr lang="en-US" i="0" dirty="0"/>
              <a:t>a lot of people outdoors)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Work aims to </a:t>
            </a:r>
            <a:r>
              <a:rPr lang="en-US" i="0" dirty="0" err="1"/>
              <a:t>to</a:t>
            </a:r>
            <a:r>
              <a:rPr lang="en-US" i="0" dirty="0"/>
              <a:t> use machine learning to better understand these mobile populations</a:t>
            </a:r>
          </a:p>
          <a:p>
            <a:endParaRPr lang="en-US" dirty="0"/>
          </a:p>
          <a:p>
            <a:endParaRPr lang="en-US" dirty="0"/>
          </a:p>
          <a:p>
            <a:endParaRPr lang="en-US" dirty="0"/>
          </a:p>
          <a:p>
            <a:endParaRPr lang="en-US" dirty="0"/>
          </a:p>
          <a:p>
            <a:endParaRPr lang="en-US" dirty="0"/>
          </a:p>
          <a:p>
            <a:r>
              <a:rPr lang="en-US" dirty="0"/>
              <a:t>Urban environments, like the one on screen, are filled with people.</a:t>
            </a:r>
          </a:p>
          <a:p>
            <a:r>
              <a:rPr lang="en-US" dirty="0"/>
              <a:t>We generally have quite good data on where these people live (from things like the census, council records), but data is much more scarce on how and why and when these people move around the urban environment. </a:t>
            </a:r>
          </a:p>
          <a:p>
            <a:r>
              <a:rPr lang="en-US" dirty="0"/>
              <a:t>And so this is quite a complicated thing to understand because as there’s lot of different kinds of people, doing lots of different things, for lots of different reasons  </a:t>
            </a:r>
          </a:p>
          <a:p>
            <a:endParaRPr lang="en-US" dirty="0"/>
          </a:p>
          <a:p>
            <a:r>
              <a:rPr lang="en-US" dirty="0"/>
              <a:t>But understanding this movement of people is really important, and it can help us to to answer Questions such as:</a:t>
            </a:r>
          </a:p>
          <a:p>
            <a:pPr marL="171450" indent="-171450">
              <a:buFont typeface="Arial" panose="020B0604020202020204" pitchFamily="34" charset="0"/>
              <a:buChar char="•"/>
            </a:pPr>
            <a:r>
              <a:rPr lang="en-US" dirty="0"/>
              <a:t>How can we encourage people into city </a:t>
            </a:r>
            <a:r>
              <a:rPr lang="en-US" dirty="0" err="1"/>
              <a:t>centres</a:t>
            </a:r>
            <a:r>
              <a:rPr lang="en-US" dirty="0"/>
              <a:t> to spend money after COVID?</a:t>
            </a:r>
          </a:p>
          <a:p>
            <a:pPr marL="171450" indent="-171450">
              <a:buFont typeface="Arial" panose="020B0604020202020204" pitchFamily="34" charset="0"/>
              <a:buChar char="•"/>
            </a:pPr>
            <a:r>
              <a:rPr lang="en-US" dirty="0"/>
              <a:t>In which places  does pollution cause the greatest harm? (so identifying places which not only have poor air quality but also </a:t>
            </a:r>
            <a:r>
              <a:rPr lang="en-US" i="0" dirty="0"/>
              <a:t>a lot of people outdoors)</a:t>
            </a:r>
          </a:p>
          <a:p>
            <a:pPr marL="0" indent="0">
              <a:buFont typeface="Arial" panose="020B0604020202020204" pitchFamily="34" charset="0"/>
              <a:buNone/>
            </a:pPr>
            <a:endParaRPr lang="en-US" i="0" dirty="0"/>
          </a:p>
          <a:p>
            <a:pPr marL="0" indent="0">
              <a:buFont typeface="Arial" panose="020B0604020202020204" pitchFamily="34" charset="0"/>
              <a:buNone/>
            </a:pPr>
            <a:r>
              <a:rPr lang="en-US" i="0" dirty="0"/>
              <a:t>Our work aims to use machine learning to better understand these mobile populations</a:t>
            </a:r>
          </a:p>
        </p:txBody>
      </p:sp>
      <p:sp>
        <p:nvSpPr>
          <p:cNvPr id="4" name="Slide Number Placeholder 3"/>
          <p:cNvSpPr>
            <a:spLocks noGrp="1"/>
          </p:cNvSpPr>
          <p:nvPr>
            <p:ph type="sldNum" sz="quarter" idx="5"/>
          </p:nvPr>
        </p:nvSpPr>
        <p:spPr/>
        <p:txBody>
          <a:bodyPr/>
          <a:lstStyle/>
          <a:p>
            <a:fld id="{57840E15-70D1-408C-BB72-71C7C23CDA61}" type="slidenum">
              <a:rPr lang="en-GB" smtClean="0"/>
              <a:t>2</a:t>
            </a:fld>
            <a:endParaRPr lang="en-GB"/>
          </a:p>
        </p:txBody>
      </p:sp>
    </p:spTree>
    <p:extLst>
      <p:ext uri="{BB962C8B-B14F-4D97-AF65-F5344CB8AC3E}">
        <p14:creationId xmlns:p14="http://schemas.microsoft.com/office/powerpoint/2010/main" val="2598831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Skip</a:t>
            </a:r>
          </a:p>
        </p:txBody>
      </p:sp>
      <p:sp>
        <p:nvSpPr>
          <p:cNvPr id="4" name="Slide Number Placeholder 3"/>
          <p:cNvSpPr>
            <a:spLocks noGrp="1"/>
          </p:cNvSpPr>
          <p:nvPr>
            <p:ph type="sldNum" sz="quarter" idx="10"/>
          </p:nvPr>
        </p:nvSpPr>
        <p:spPr/>
        <p:txBody>
          <a:bodyPr/>
          <a:lstStyle/>
          <a:p>
            <a:fld id="{57840E15-70D1-408C-BB72-71C7C23CDA61}" type="slidenum">
              <a:rPr lang="en-GB" smtClean="0"/>
              <a:t>3</a:t>
            </a:fld>
            <a:endParaRPr lang="en-GB" dirty="0"/>
          </a:p>
        </p:txBody>
      </p:sp>
    </p:spTree>
    <p:extLst>
      <p:ext uri="{BB962C8B-B14F-4D97-AF65-F5344CB8AC3E}">
        <p14:creationId xmlns:p14="http://schemas.microsoft.com/office/powerpoint/2010/main" val="2561324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Focus on Melbourne</a:t>
            </a:r>
          </a:p>
          <a:p>
            <a:pPr lvl="0"/>
            <a:r>
              <a:rPr lang="en-GB" sz="1200" kern="1200" dirty="0">
                <a:solidFill>
                  <a:schemeClr val="tx1"/>
                </a:solidFill>
                <a:effectLst/>
                <a:latin typeface="+mn-lt"/>
                <a:ea typeface="+mn-ea"/>
                <a:cs typeface="+mn-cs"/>
              </a:rPr>
              <a:t>Has a large amount of open datasets</a:t>
            </a:r>
          </a:p>
          <a:p>
            <a:pPr lvl="0"/>
            <a:r>
              <a:rPr lang="en-GB" sz="1200" kern="1200" dirty="0">
                <a:solidFill>
                  <a:schemeClr val="tx1"/>
                </a:solidFill>
                <a:effectLst/>
                <a:latin typeface="+mn-lt"/>
                <a:ea typeface="+mn-ea"/>
                <a:cs typeface="+mn-cs"/>
              </a:rPr>
              <a:t>Crucially: Sensor network</a:t>
            </a:r>
          </a:p>
          <a:p>
            <a:pPr lvl="0"/>
            <a:r>
              <a:rPr lang="en-GB" sz="1200" kern="1200" dirty="0">
                <a:solidFill>
                  <a:schemeClr val="tx1"/>
                </a:solidFill>
                <a:effectLst/>
                <a:latin typeface="+mn-lt"/>
                <a:ea typeface="+mn-ea"/>
                <a:cs typeface="+mn-cs"/>
              </a:rPr>
              <a:t>Open/free access to data</a:t>
            </a:r>
          </a:p>
          <a:p>
            <a:pPr lvl="0"/>
            <a:r>
              <a:rPr lang="en-GB" sz="1200" kern="1200" dirty="0">
                <a:solidFill>
                  <a:schemeClr val="tx1"/>
                </a:solidFill>
                <a:effectLst/>
                <a:latin typeface="+mn-lt"/>
                <a:ea typeface="+mn-ea"/>
                <a:cs typeface="+mn-cs"/>
              </a:rPr>
              <a:t>15 year record</a:t>
            </a: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So for his work, </a:t>
            </a:r>
            <a:r>
              <a:rPr lang="en-GB" sz="1200" kern="1200" dirty="0" err="1">
                <a:solidFill>
                  <a:schemeClr val="tx1"/>
                </a:solidFill>
                <a:effectLst/>
                <a:latin typeface="+mn-lt"/>
                <a:ea typeface="+mn-ea"/>
                <a:cs typeface="+mn-cs"/>
              </a:rPr>
              <a:t>we’ved</a:t>
            </a:r>
            <a:r>
              <a:rPr lang="en-GB" sz="1200" kern="1200" dirty="0">
                <a:solidFill>
                  <a:schemeClr val="tx1"/>
                </a:solidFill>
                <a:effectLst/>
                <a:latin typeface="+mn-lt"/>
                <a:ea typeface="+mn-ea"/>
                <a:cs typeface="+mn-cs"/>
              </a:rPr>
              <a:t> focused on the city of Melbourne in Australia</a:t>
            </a:r>
          </a:p>
          <a:p>
            <a:pPr lvl="0"/>
            <a:r>
              <a:rPr lang="en-GB" sz="1200" kern="1200" dirty="0">
                <a:solidFill>
                  <a:schemeClr val="tx1"/>
                </a:solidFill>
                <a:effectLst/>
                <a:latin typeface="+mn-lt"/>
                <a:ea typeface="+mn-ea"/>
                <a:cs typeface="+mn-cs"/>
              </a:rPr>
              <a:t>We’ve chosen this city because it has a really large amount of open datasets</a:t>
            </a:r>
          </a:p>
          <a:p>
            <a:pPr lvl="0"/>
            <a:r>
              <a:rPr lang="en-GB" sz="1200" kern="1200" dirty="0">
                <a:solidFill>
                  <a:schemeClr val="tx1"/>
                </a:solidFill>
                <a:effectLst/>
                <a:latin typeface="+mn-lt"/>
                <a:ea typeface="+mn-ea"/>
                <a:cs typeface="+mn-cs"/>
              </a:rPr>
              <a:t>Most, importantly, a network of sensor that record the movement of people at locations around the city</a:t>
            </a:r>
          </a:p>
          <a:p>
            <a:pPr lvl="0"/>
            <a:r>
              <a:rPr lang="en-GB" sz="1200" kern="1200" dirty="0">
                <a:solidFill>
                  <a:schemeClr val="tx1"/>
                </a:solidFill>
                <a:effectLst/>
                <a:latin typeface="+mn-lt"/>
                <a:ea typeface="+mn-ea"/>
                <a:cs typeface="+mn-cs"/>
              </a:rPr>
              <a:t>You can access data freely, and the sensor record goes back 15 years (over which time the number of sensors has gradually increased)</a:t>
            </a:r>
          </a:p>
          <a:p>
            <a:pPr lvl="0"/>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7840E15-70D1-408C-BB72-71C7C23CDA61}" type="slidenum">
              <a:rPr lang="en-GB" smtClean="0"/>
              <a:t>4</a:t>
            </a:fld>
            <a:endParaRPr lang="en-GB" dirty="0"/>
          </a:p>
        </p:txBody>
      </p:sp>
    </p:spTree>
    <p:extLst>
      <p:ext uri="{BB962C8B-B14F-4D97-AF65-F5344CB8AC3E}">
        <p14:creationId xmlns:p14="http://schemas.microsoft.com/office/powerpoint/2010/main" val="40955442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Additional datasets – </a:t>
            </a:r>
            <a:r>
              <a:rPr lang="en-GB" sz="1200" kern="1200" dirty="0" err="1">
                <a:solidFill>
                  <a:schemeClr val="tx1"/>
                </a:solidFill>
                <a:effectLst/>
                <a:latin typeface="+mn-lt"/>
                <a:ea typeface="+mn-ea"/>
                <a:cs typeface="+mn-cs"/>
              </a:rPr>
              <a:t>landuse</a:t>
            </a:r>
            <a:r>
              <a:rPr lang="en-GB" sz="1200" kern="1200" dirty="0">
                <a:solidFill>
                  <a:schemeClr val="tx1"/>
                </a:solidFill>
                <a:effectLst/>
                <a:latin typeface="+mn-lt"/>
                <a:ea typeface="+mn-ea"/>
                <a:cs typeface="+mn-cs"/>
              </a:rPr>
              <a:t>/built environment</a:t>
            </a:r>
          </a:p>
          <a:p>
            <a:pPr lvl="0"/>
            <a:r>
              <a:rPr lang="en-GB" sz="1200" kern="1200" dirty="0">
                <a:solidFill>
                  <a:schemeClr val="tx1"/>
                </a:solidFill>
                <a:effectLst/>
                <a:latin typeface="+mn-lt"/>
                <a:ea typeface="+mn-ea"/>
                <a:cs typeface="+mn-cs"/>
              </a:rPr>
              <a:t>Spatial variables linked to sensors with circular buffer</a:t>
            </a:r>
          </a:p>
          <a:p>
            <a:pPr lvl="0"/>
            <a:r>
              <a:rPr lang="en-GB" sz="1200" kern="1200" dirty="0">
                <a:solidFill>
                  <a:schemeClr val="tx1"/>
                </a:solidFill>
                <a:effectLst/>
                <a:latin typeface="+mn-lt"/>
                <a:ea typeface="+mn-ea"/>
                <a:cs typeface="+mn-cs"/>
              </a:rPr>
              <a:t>Allows us to investigate influence of urban environment on sensor counts</a:t>
            </a: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As I mentioned there are lots of additional datasets available linked to land use and the built environment, so things like types and kinds of buildings and landmarks, street furniture such as benches, bins and street lights, and also weather data.</a:t>
            </a:r>
          </a:p>
          <a:p>
            <a:pPr lvl="0"/>
            <a:r>
              <a:rPr lang="en-GB" sz="1200" kern="1200" dirty="0">
                <a:solidFill>
                  <a:schemeClr val="tx1"/>
                </a:solidFill>
                <a:effectLst/>
                <a:latin typeface="+mn-lt"/>
                <a:ea typeface="+mn-ea"/>
                <a:cs typeface="+mn-cs"/>
              </a:rPr>
              <a:t>For spatial variables inked these to the sensors by drawing a circular buffer one around them and counting the number of the different kinds of features within that buffer zone</a:t>
            </a: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7840E15-70D1-408C-BB72-71C7C23CDA61}" type="slidenum">
              <a:rPr lang="en-GB" smtClean="0"/>
              <a:t>5</a:t>
            </a:fld>
            <a:endParaRPr lang="en-GB" dirty="0"/>
          </a:p>
        </p:txBody>
      </p:sp>
    </p:spTree>
    <p:extLst>
      <p:ext uri="{BB962C8B-B14F-4D97-AF65-F5344CB8AC3E}">
        <p14:creationId xmlns:p14="http://schemas.microsoft.com/office/powerpoint/2010/main" val="67572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So combining these datasets we have a </a:t>
            </a:r>
            <a:r>
              <a:rPr lang="en-GB" sz="1200" kern="1200" dirty="0" err="1">
                <a:solidFill>
                  <a:schemeClr val="tx1"/>
                </a:solidFill>
                <a:effectLst/>
                <a:latin typeface="+mn-lt"/>
                <a:ea typeface="+mn-ea"/>
                <a:cs typeface="+mn-cs"/>
              </a:rPr>
              <a:t>depednet</a:t>
            </a:r>
            <a:r>
              <a:rPr lang="en-GB" sz="1200" kern="1200" dirty="0">
                <a:solidFill>
                  <a:schemeClr val="tx1"/>
                </a:solidFill>
                <a:effectLst/>
                <a:latin typeface="+mn-lt"/>
                <a:ea typeface="+mn-ea"/>
                <a:cs typeface="+mn-cs"/>
              </a:rPr>
              <a:t> variable – the number of pedestrians per sensor per hour,</a:t>
            </a:r>
          </a:p>
          <a:p>
            <a:pPr lvl="0"/>
            <a:r>
              <a:rPr lang="en-GB" sz="1200" kern="1200" dirty="0">
                <a:solidFill>
                  <a:schemeClr val="tx1"/>
                </a:solidFill>
                <a:effectLst/>
                <a:latin typeface="+mn-lt"/>
                <a:ea typeface="+mn-ea"/>
                <a:cs typeface="+mn-cs"/>
              </a:rPr>
              <a:t>And our explanatory variables: so the time of day; the weather </a:t>
            </a:r>
            <a:r>
              <a:rPr lang="en-GB" sz="1200" kern="1200" dirty="0" err="1">
                <a:solidFill>
                  <a:schemeClr val="tx1"/>
                </a:solidFill>
                <a:effectLst/>
                <a:latin typeface="+mn-lt"/>
                <a:ea typeface="+mn-ea"/>
                <a:cs typeface="+mn-cs"/>
              </a:rPr>
              <a:t>cnditions</a:t>
            </a:r>
            <a:r>
              <a:rPr lang="en-GB" sz="1200" kern="1200" dirty="0">
                <a:solidFill>
                  <a:schemeClr val="tx1"/>
                </a:solidFill>
                <a:effectLst/>
                <a:latin typeface="+mn-lt"/>
                <a:ea typeface="+mn-ea"/>
                <a:cs typeface="+mn-cs"/>
              </a:rPr>
              <a:t>; the road betweenness (which describes how well </a:t>
            </a:r>
            <a:r>
              <a:rPr lang="en-GB" sz="1200" kern="1200" dirty="0" err="1">
                <a:solidFill>
                  <a:schemeClr val="tx1"/>
                </a:solidFill>
                <a:effectLst/>
                <a:latin typeface="+mn-lt"/>
                <a:ea typeface="+mn-ea"/>
                <a:cs typeface="+mn-cs"/>
              </a:rPr>
              <a:t>integratedthe</a:t>
            </a:r>
            <a:r>
              <a:rPr lang="en-GB" sz="1200" kern="1200" dirty="0">
                <a:solidFill>
                  <a:schemeClr val="tx1"/>
                </a:solidFill>
                <a:effectLst/>
                <a:latin typeface="+mn-lt"/>
                <a:ea typeface="+mn-ea"/>
                <a:cs typeface="+mn-cs"/>
              </a:rPr>
              <a:t> nearest road to the sensor is to the rest of the network); and the local built environment </a:t>
            </a:r>
            <a:r>
              <a:rPr lang="en-GB" sz="1200" kern="1200" dirty="0" err="1">
                <a:solidFill>
                  <a:schemeClr val="tx1"/>
                </a:solidFill>
                <a:effectLst/>
                <a:latin typeface="+mn-lt"/>
                <a:ea typeface="+mn-ea"/>
                <a:cs typeface="+mn-cs"/>
              </a:rPr>
              <a:t>varialbes</a:t>
            </a:r>
            <a:r>
              <a:rPr lang="en-GB" sz="1200" kern="1200" dirty="0">
                <a:solidFill>
                  <a:schemeClr val="tx1"/>
                </a:solidFill>
                <a:effectLst/>
                <a:latin typeface="+mn-lt"/>
                <a:ea typeface="+mn-ea"/>
                <a:cs typeface="+mn-cs"/>
              </a:rPr>
              <a:t>. </a:t>
            </a:r>
          </a:p>
          <a:p>
            <a:pPr lvl="0"/>
            <a:r>
              <a:rPr lang="en-GB" sz="1200" kern="1200" dirty="0">
                <a:solidFill>
                  <a:schemeClr val="tx1"/>
                </a:solidFill>
                <a:effectLst/>
                <a:latin typeface="+mn-lt"/>
                <a:ea typeface="+mn-ea"/>
                <a:cs typeface="+mn-cs"/>
              </a:rPr>
              <a:t>So the basic modelling process is to train a model on the available sensor data, and </a:t>
            </a:r>
            <a:r>
              <a:rPr lang="en-GB" sz="1200" kern="1200" dirty="0" err="1">
                <a:solidFill>
                  <a:schemeClr val="tx1"/>
                </a:solidFill>
                <a:effectLst/>
                <a:latin typeface="+mn-lt"/>
                <a:ea typeface="+mn-ea"/>
                <a:cs typeface="+mn-cs"/>
              </a:rPr>
              <a:t>ot</a:t>
            </a:r>
            <a:r>
              <a:rPr lang="en-GB" sz="1200" kern="1200" dirty="0">
                <a:solidFill>
                  <a:schemeClr val="tx1"/>
                </a:solidFill>
                <a:effectLst/>
                <a:latin typeface="+mn-lt"/>
                <a:ea typeface="+mn-ea"/>
                <a:cs typeface="+mn-cs"/>
              </a:rPr>
              <a:t> then be able to later use it predict at locations without sensors</a:t>
            </a:r>
          </a:p>
        </p:txBody>
      </p:sp>
      <p:sp>
        <p:nvSpPr>
          <p:cNvPr id="4" name="Slide Number Placeholder 3"/>
          <p:cNvSpPr>
            <a:spLocks noGrp="1"/>
          </p:cNvSpPr>
          <p:nvPr>
            <p:ph type="sldNum" sz="quarter" idx="10"/>
          </p:nvPr>
        </p:nvSpPr>
        <p:spPr/>
        <p:txBody>
          <a:bodyPr/>
          <a:lstStyle/>
          <a:p>
            <a:fld id="{57840E15-70D1-408C-BB72-71C7C23CDA61}" type="slidenum">
              <a:rPr lang="en-GB" smtClean="0"/>
              <a:t>6</a:t>
            </a:fld>
            <a:endParaRPr lang="en-GB" dirty="0"/>
          </a:p>
        </p:txBody>
      </p:sp>
    </p:spTree>
    <p:extLst>
      <p:ext uri="{BB962C8B-B14F-4D97-AF65-F5344CB8AC3E}">
        <p14:creationId xmlns:p14="http://schemas.microsoft.com/office/powerpoint/2010/main" val="925056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endParaRPr lang="en-GB" sz="1200" kern="1200" dirty="0">
              <a:solidFill>
                <a:schemeClr val="tx1"/>
              </a:solidFill>
              <a:effectLst/>
              <a:latin typeface="+mn-lt"/>
              <a:ea typeface="+mn-ea"/>
              <a:cs typeface="+mn-cs"/>
            </a:endParaRPr>
          </a:p>
          <a:p>
            <a:pPr lvl="0"/>
            <a:r>
              <a:rPr lang="en-GB" sz="1200" kern="1200" dirty="0" err="1">
                <a:solidFill>
                  <a:schemeClr val="tx1"/>
                </a:solidFill>
                <a:effectLst/>
                <a:latin typeface="+mn-lt"/>
                <a:ea typeface="+mn-ea"/>
                <a:cs typeface="+mn-cs"/>
              </a:rPr>
              <a:t>Considereded</a:t>
            </a:r>
            <a:r>
              <a:rPr lang="en-GB" sz="1200" kern="1200" dirty="0">
                <a:solidFill>
                  <a:schemeClr val="tx1"/>
                </a:solidFill>
                <a:effectLst/>
                <a:latin typeface="+mn-lt"/>
                <a:ea typeface="+mn-ea"/>
                <a:cs typeface="+mn-cs"/>
              </a:rPr>
              <a:t> </a:t>
            </a:r>
            <a:r>
              <a:rPr lang="en-GB" sz="1200" kern="1200" dirty="0" err="1">
                <a:solidFill>
                  <a:schemeClr val="tx1"/>
                </a:solidFill>
                <a:effectLst/>
                <a:latin typeface="+mn-lt"/>
                <a:ea typeface="+mn-ea"/>
                <a:cs typeface="+mn-cs"/>
              </a:rPr>
              <a:t>ranfom</a:t>
            </a:r>
            <a:r>
              <a:rPr lang="en-GB" sz="1200" kern="1200" dirty="0">
                <a:solidFill>
                  <a:schemeClr val="tx1"/>
                </a:solidFill>
                <a:effectLst/>
                <a:latin typeface="+mn-lt"/>
                <a:ea typeface="+mn-ea"/>
                <a:cs typeface="+mn-cs"/>
              </a:rPr>
              <a:t> forest regression and </a:t>
            </a:r>
            <a:r>
              <a:rPr lang="en-GB" sz="1200" kern="1200" dirty="0" err="1">
                <a:solidFill>
                  <a:schemeClr val="tx1"/>
                </a:solidFill>
                <a:effectLst/>
                <a:latin typeface="+mn-lt"/>
                <a:ea typeface="+mn-ea"/>
                <a:cs typeface="+mn-cs"/>
              </a:rPr>
              <a:t>XGBoost</a:t>
            </a:r>
            <a:r>
              <a:rPr lang="en-GB" sz="1200" kern="1200" dirty="0">
                <a:solidFill>
                  <a:schemeClr val="tx1"/>
                </a:solidFill>
                <a:effectLst/>
                <a:latin typeface="+mn-lt"/>
                <a:ea typeface="+mn-ea"/>
                <a:cs typeface="+mn-cs"/>
              </a:rPr>
              <a:t> and linear regression</a:t>
            </a:r>
          </a:p>
          <a:p>
            <a:pPr lvl="0"/>
            <a:r>
              <a:rPr lang="en-GB" sz="1200" kern="1200" dirty="0">
                <a:solidFill>
                  <a:schemeClr val="tx1"/>
                </a:solidFill>
                <a:effectLst/>
                <a:latin typeface="+mn-lt"/>
                <a:ea typeface="+mn-ea"/>
                <a:cs typeface="+mn-cs"/>
              </a:rPr>
              <a:t>Evaluated accuracy using 10-fold CV</a:t>
            </a:r>
          </a:p>
          <a:p>
            <a:pPr lvl="0"/>
            <a:r>
              <a:rPr lang="en-GB" sz="1200" kern="1200" dirty="0">
                <a:solidFill>
                  <a:schemeClr val="tx1"/>
                </a:solidFill>
                <a:effectLst/>
                <a:latin typeface="+mn-lt"/>
                <a:ea typeface="+mn-ea"/>
                <a:cs typeface="+mn-cs"/>
              </a:rPr>
              <a:t>Produces predicted count for each sensor, to compare against actual values</a:t>
            </a:r>
          </a:p>
          <a:p>
            <a:pPr lvl="0"/>
            <a:r>
              <a:rPr lang="en-GB" sz="1200" kern="1200" dirty="0">
                <a:solidFill>
                  <a:schemeClr val="tx1"/>
                </a:solidFill>
                <a:effectLst/>
                <a:latin typeface="+mn-lt"/>
                <a:ea typeface="+mn-ea"/>
                <a:cs typeface="+mn-cs"/>
              </a:rPr>
              <a:t>Used to calculate error metrics – MAE and RMSE</a:t>
            </a: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endParaRPr lang="en-GB" sz="1200" kern="1200" dirty="0">
              <a:solidFill>
                <a:schemeClr val="tx1"/>
              </a:solidFill>
              <a:effectLst/>
              <a:latin typeface="+mn-lt"/>
              <a:ea typeface="+mn-ea"/>
              <a:cs typeface="+mn-cs"/>
            </a:endParaRPr>
          </a:p>
          <a:p>
            <a:pPr lvl="0"/>
            <a:r>
              <a:rPr lang="en-GB" sz="1200" kern="1200" dirty="0">
                <a:solidFill>
                  <a:schemeClr val="tx1"/>
                </a:solidFill>
                <a:effectLst/>
                <a:latin typeface="+mn-lt"/>
                <a:ea typeface="+mn-ea"/>
                <a:cs typeface="+mn-cs"/>
              </a:rPr>
              <a:t>We considered a couple of different machine learning models to use here, including a random forest regression, </a:t>
            </a:r>
            <a:r>
              <a:rPr lang="en-GB" sz="1200" kern="1200" dirty="0" err="1">
                <a:solidFill>
                  <a:schemeClr val="tx1"/>
                </a:solidFill>
                <a:effectLst/>
                <a:latin typeface="+mn-lt"/>
                <a:ea typeface="+mn-ea"/>
                <a:cs typeface="+mn-cs"/>
              </a:rPr>
              <a:t>Xgboost</a:t>
            </a:r>
            <a:r>
              <a:rPr lang="en-GB" sz="1200" kern="1200" dirty="0">
                <a:solidFill>
                  <a:schemeClr val="tx1"/>
                </a:solidFill>
                <a:effectLst/>
                <a:latin typeface="+mn-lt"/>
                <a:ea typeface="+mn-ea"/>
                <a:cs typeface="+mn-cs"/>
              </a:rPr>
              <a:t> as well as a linear regression as a comparison.</a:t>
            </a:r>
          </a:p>
          <a:p>
            <a:pPr lvl="0"/>
            <a:r>
              <a:rPr lang="en-GB" sz="1200" kern="1200" dirty="0">
                <a:solidFill>
                  <a:schemeClr val="tx1"/>
                </a:solidFill>
                <a:effectLst/>
                <a:latin typeface="+mn-lt"/>
                <a:ea typeface="+mn-ea"/>
                <a:cs typeface="+mn-cs"/>
              </a:rPr>
              <a:t>We evaluated the accuracy of these different models 10-fold cross validation. This process produces </a:t>
            </a:r>
            <a:r>
              <a:rPr lang="en-GB" sz="1200" i="0" kern="1200" dirty="0">
                <a:solidFill>
                  <a:schemeClr val="tx1"/>
                </a:solidFill>
                <a:effectLst/>
                <a:latin typeface="+mn-lt"/>
                <a:ea typeface="+mn-ea"/>
                <a:cs typeface="+mn-cs"/>
              </a:rPr>
              <a:t>a prediction count-per-hour for each data point, which can be compared to the actual values from the sensor data and used to calculate error metrics.</a:t>
            </a:r>
          </a:p>
          <a:p>
            <a:pPr lvl="0"/>
            <a:r>
              <a:rPr lang="en-GB" sz="1200" kern="1200" dirty="0">
                <a:solidFill>
                  <a:schemeClr val="tx1"/>
                </a:solidFill>
                <a:effectLst/>
                <a:latin typeface="+mn-lt"/>
                <a:ea typeface="+mn-ea"/>
                <a:cs typeface="+mn-cs"/>
              </a:rPr>
              <a:t>The error metrics used were the mean absolute error and the root mean squared error.</a:t>
            </a:r>
          </a:p>
          <a:p>
            <a:pPr lvl="0"/>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7840E15-70D1-408C-BB72-71C7C23CDA61}" type="slidenum">
              <a:rPr lang="en-GB" smtClean="0"/>
              <a:t>7</a:t>
            </a:fld>
            <a:endParaRPr lang="en-GB" dirty="0"/>
          </a:p>
        </p:txBody>
      </p:sp>
    </p:spTree>
    <p:extLst>
      <p:ext uri="{BB962C8B-B14F-4D97-AF65-F5344CB8AC3E}">
        <p14:creationId xmlns:p14="http://schemas.microsoft.com/office/powerpoint/2010/main" val="20433607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From this, we identified that the random forest regressor was the best performing model,.</a:t>
            </a:r>
          </a:p>
        </p:txBody>
      </p:sp>
      <p:sp>
        <p:nvSpPr>
          <p:cNvPr id="4" name="Slide Number Placeholder 3"/>
          <p:cNvSpPr>
            <a:spLocks noGrp="1"/>
          </p:cNvSpPr>
          <p:nvPr>
            <p:ph type="sldNum" sz="quarter" idx="10"/>
          </p:nvPr>
        </p:nvSpPr>
        <p:spPr/>
        <p:txBody>
          <a:bodyPr/>
          <a:lstStyle/>
          <a:p>
            <a:fld id="{57840E15-70D1-408C-BB72-71C7C23CDA61}" type="slidenum">
              <a:rPr lang="en-GB" smtClean="0"/>
              <a:t>8</a:t>
            </a:fld>
            <a:endParaRPr lang="en-GB" dirty="0"/>
          </a:p>
        </p:txBody>
      </p:sp>
    </p:spTree>
    <p:extLst>
      <p:ext uri="{BB962C8B-B14F-4D97-AF65-F5344CB8AC3E}">
        <p14:creationId xmlns:p14="http://schemas.microsoft.com/office/powerpoint/2010/main" val="2146249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241425"/>
            <a:ext cx="4464050" cy="3349625"/>
          </a:xfrm>
        </p:spPr>
      </p:sp>
      <p:sp>
        <p:nvSpPr>
          <p:cNvPr id="3" name="Notes Placeholder 2"/>
          <p:cNvSpPr>
            <a:spLocks noGrp="1"/>
          </p:cNvSpPr>
          <p:nvPr>
            <p:ph type="body" idx="1"/>
          </p:nvPr>
        </p:nvSpPr>
        <p:spPr/>
        <p:txBody>
          <a:bodyPr/>
          <a:lstStyle/>
          <a:p>
            <a:pPr lvl="0"/>
            <a:r>
              <a:rPr lang="en-GB" sz="1200" i="0" kern="1200" dirty="0">
                <a:solidFill>
                  <a:schemeClr val="tx1"/>
                </a:solidFill>
                <a:effectLst/>
                <a:latin typeface="+mn-lt"/>
                <a:ea typeface="+mn-ea"/>
                <a:cs typeface="+mn-cs"/>
              </a:rPr>
              <a:t>More detail on RF predictions</a:t>
            </a:r>
          </a:p>
          <a:p>
            <a:pPr lvl="0"/>
            <a:r>
              <a:rPr lang="en-GB" sz="1200" i="0" kern="1200" dirty="0">
                <a:solidFill>
                  <a:schemeClr val="tx1"/>
                </a:solidFill>
                <a:effectLst/>
                <a:latin typeface="+mn-lt"/>
                <a:ea typeface="+mn-ea"/>
                <a:cs typeface="+mn-cs"/>
              </a:rPr>
              <a:t>Predicted count </a:t>
            </a:r>
            <a:r>
              <a:rPr lang="en-GB" sz="1200" i="0" kern="1200" dirty="0" err="1">
                <a:solidFill>
                  <a:schemeClr val="tx1"/>
                </a:solidFill>
                <a:effectLst/>
                <a:latin typeface="+mn-lt"/>
                <a:ea typeface="+mn-ea"/>
                <a:cs typeface="+mn-cs"/>
              </a:rPr>
              <a:t>agains</a:t>
            </a:r>
            <a:r>
              <a:rPr lang="en-GB" sz="1200" i="0" kern="1200" dirty="0">
                <a:solidFill>
                  <a:schemeClr val="tx1"/>
                </a:solidFill>
                <a:effectLst/>
                <a:latin typeface="+mn-lt"/>
                <a:ea typeface="+mn-ea"/>
                <a:cs typeface="+mn-cs"/>
              </a:rPr>
              <a:t> actual counts</a:t>
            </a:r>
          </a:p>
          <a:p>
            <a:pPr lvl="0"/>
            <a:r>
              <a:rPr lang="en-GB" sz="1200" i="0" kern="1200" dirty="0">
                <a:solidFill>
                  <a:schemeClr val="tx1"/>
                </a:solidFill>
                <a:effectLst/>
                <a:latin typeface="+mn-lt"/>
                <a:ea typeface="+mn-ea"/>
                <a:cs typeface="+mn-cs"/>
              </a:rPr>
              <a:t>Predictions around diagonal line so not biased</a:t>
            </a:r>
          </a:p>
          <a:p>
            <a:pPr lvl="0"/>
            <a:endParaRPr lang="en-GB" sz="1200" i="0" kern="1200" dirty="0">
              <a:solidFill>
                <a:schemeClr val="tx1"/>
              </a:solidFill>
              <a:effectLst/>
              <a:latin typeface="+mn-lt"/>
              <a:ea typeface="+mn-ea"/>
              <a:cs typeface="+mn-cs"/>
            </a:endParaRPr>
          </a:p>
          <a:p>
            <a:pPr lvl="0"/>
            <a:endParaRPr lang="en-GB" sz="1200" i="0" kern="1200" dirty="0">
              <a:solidFill>
                <a:schemeClr val="tx1"/>
              </a:solidFill>
              <a:effectLst/>
              <a:latin typeface="+mn-lt"/>
              <a:ea typeface="+mn-ea"/>
              <a:cs typeface="+mn-cs"/>
            </a:endParaRPr>
          </a:p>
          <a:p>
            <a:pPr lvl="0"/>
            <a:endParaRPr lang="en-GB" sz="1200" i="0" kern="1200" dirty="0">
              <a:solidFill>
                <a:schemeClr val="tx1"/>
              </a:solidFill>
              <a:effectLst/>
              <a:latin typeface="+mn-lt"/>
              <a:ea typeface="+mn-ea"/>
              <a:cs typeface="+mn-cs"/>
            </a:endParaRPr>
          </a:p>
          <a:p>
            <a:pPr lvl="0"/>
            <a:endParaRPr lang="en-GB" sz="1200" i="0" kern="1200" dirty="0">
              <a:solidFill>
                <a:schemeClr val="tx1"/>
              </a:solidFill>
              <a:effectLst/>
              <a:latin typeface="+mn-lt"/>
              <a:ea typeface="+mn-ea"/>
              <a:cs typeface="+mn-cs"/>
            </a:endParaRPr>
          </a:p>
          <a:p>
            <a:pPr lvl="0"/>
            <a:endParaRPr lang="en-GB" sz="1200" i="0" kern="1200" dirty="0">
              <a:solidFill>
                <a:schemeClr val="tx1"/>
              </a:solidFill>
              <a:effectLst/>
              <a:latin typeface="+mn-lt"/>
              <a:ea typeface="+mn-ea"/>
              <a:cs typeface="+mn-cs"/>
            </a:endParaRPr>
          </a:p>
          <a:p>
            <a:pPr lvl="0"/>
            <a:endParaRPr lang="en-GB" sz="1200" i="0" kern="1200" dirty="0">
              <a:solidFill>
                <a:schemeClr val="tx1"/>
              </a:solidFill>
              <a:effectLst/>
              <a:latin typeface="+mn-lt"/>
              <a:ea typeface="+mn-ea"/>
              <a:cs typeface="+mn-cs"/>
            </a:endParaRPr>
          </a:p>
          <a:p>
            <a:pPr lvl="0"/>
            <a:r>
              <a:rPr lang="en-GB" sz="1200" i="0" kern="1200" dirty="0">
                <a:solidFill>
                  <a:schemeClr val="tx1"/>
                </a:solidFill>
                <a:effectLst/>
                <a:latin typeface="+mn-lt"/>
                <a:ea typeface="+mn-ea"/>
                <a:cs typeface="+mn-cs"/>
              </a:rPr>
              <a:t>So now I can show in a bit more detail how the predictions from the random forest </a:t>
            </a:r>
            <a:r>
              <a:rPr lang="en-GB" sz="1200" i="0" kern="1200" dirty="0" err="1">
                <a:solidFill>
                  <a:schemeClr val="tx1"/>
                </a:solidFill>
                <a:effectLst/>
                <a:latin typeface="+mn-lt"/>
                <a:ea typeface="+mn-ea"/>
                <a:cs typeface="+mn-cs"/>
              </a:rPr>
              <a:t>rergression</a:t>
            </a:r>
            <a:r>
              <a:rPr lang="en-GB" sz="1200" i="0" kern="1200" dirty="0">
                <a:solidFill>
                  <a:schemeClr val="tx1"/>
                </a:solidFill>
                <a:effectLst/>
                <a:latin typeface="+mn-lt"/>
                <a:ea typeface="+mn-ea"/>
                <a:cs typeface="+mn-cs"/>
              </a:rPr>
              <a:t> model compare to the real values in the sensor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dirty="0">
                <a:solidFill>
                  <a:schemeClr val="tx1"/>
                </a:solidFill>
                <a:effectLst/>
                <a:latin typeface="+mn-lt"/>
                <a:ea typeface="+mn-ea"/>
                <a:cs typeface="+mn-cs"/>
              </a:rPr>
              <a:t>The plot on the screen now shoes the predicted </a:t>
            </a:r>
            <a:r>
              <a:rPr lang="en-GB" dirty="0"/>
              <a:t>counts-per-hour of pedestrians plotted against actual values from the sensor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Which shows that although the model is of course not perfect, most predictions do fall around the diagonal line, which gives some confidence that the model is not biased towards smaller or larger counts</a:t>
            </a:r>
          </a:p>
          <a:p>
            <a:pPr lvl="0"/>
            <a:endParaRPr lang="en-GB" sz="120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7840E15-70D1-408C-BB72-71C7C23CDA61}" type="slidenum">
              <a:rPr lang="en-GB" smtClean="0"/>
              <a:t>9</a:t>
            </a:fld>
            <a:endParaRPr lang="en-GB" dirty="0"/>
          </a:p>
        </p:txBody>
      </p:sp>
    </p:spTree>
    <p:extLst>
      <p:ext uri="{BB962C8B-B14F-4D97-AF65-F5344CB8AC3E}">
        <p14:creationId xmlns:p14="http://schemas.microsoft.com/office/powerpoint/2010/main" val="2723993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9C772F-2C38-4AA7-9275-5F511CC56E28}" type="datetimeFigureOut">
              <a:rPr lang="en-GB" smtClean="0"/>
              <a:t>13/06/2023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2225828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C772F-2C38-4AA7-9275-5F511CC56E28}" type="datetimeFigureOut">
              <a:rPr lang="en-GB" smtClean="0"/>
              <a:t>13/06/2023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2498237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C772F-2C38-4AA7-9275-5F511CC56E28}" type="datetimeFigureOut">
              <a:rPr lang="en-GB" smtClean="0"/>
              <a:t>13/06/2023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18042745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C772F-2C38-4AA7-9275-5F511CC56E28}" type="datetimeFigureOut">
              <a:rPr lang="en-GB" smtClean="0"/>
              <a:t>13/06/2023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4027348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D9C772F-2C38-4AA7-9275-5F511CC56E28}" type="datetimeFigureOut">
              <a:rPr lang="en-GB" smtClean="0"/>
              <a:t>13/06/2023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353858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9C772F-2C38-4AA7-9275-5F511CC56E28}" type="datetimeFigureOut">
              <a:rPr lang="en-GB" smtClean="0"/>
              <a:t>13/06/2023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3534463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9C772F-2C38-4AA7-9275-5F511CC56E28}" type="datetimeFigureOut">
              <a:rPr lang="en-GB" smtClean="0"/>
              <a:t>13/06/2023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1036129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9C772F-2C38-4AA7-9275-5F511CC56E28}" type="datetimeFigureOut">
              <a:rPr lang="en-GB" smtClean="0"/>
              <a:t>13/06/2023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9556597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9C772F-2C38-4AA7-9275-5F511CC56E28}" type="datetimeFigureOut">
              <a:rPr lang="en-GB" smtClean="0"/>
              <a:t>13/06/2023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2452613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D9C772F-2C38-4AA7-9275-5F511CC56E28}" type="datetimeFigureOut">
              <a:rPr lang="en-GB" smtClean="0"/>
              <a:t>13/06/2023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4082100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D9C772F-2C38-4AA7-9275-5F511CC56E28}" type="datetimeFigureOut">
              <a:rPr lang="en-GB" smtClean="0"/>
              <a:t>13/06/2023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35E4038-E736-44ED-8557-2894EB2C90F5}" type="slidenum">
              <a:rPr lang="en-GB" smtClean="0"/>
              <a:t>‹#›</a:t>
            </a:fld>
            <a:endParaRPr lang="en-GB"/>
          </a:p>
        </p:txBody>
      </p:sp>
    </p:spTree>
    <p:extLst>
      <p:ext uri="{BB962C8B-B14F-4D97-AF65-F5344CB8AC3E}">
        <p14:creationId xmlns:p14="http://schemas.microsoft.com/office/powerpoint/2010/main" val="3945941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9C772F-2C38-4AA7-9275-5F511CC56E28}" type="datetimeFigureOut">
              <a:rPr lang="en-GB" smtClean="0"/>
              <a:t>13/06/2023</a:t>
            </a:fld>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5E4038-E736-44ED-8557-2894EB2C90F5}" type="slidenum">
              <a:rPr lang="en-GB" smtClean="0"/>
              <a:t>‹#›</a:t>
            </a:fld>
            <a:endParaRPr lang="en-GB"/>
          </a:p>
        </p:txBody>
      </p:sp>
    </p:spTree>
    <p:extLst>
      <p:ext uri="{BB962C8B-B14F-4D97-AF65-F5344CB8AC3E}">
        <p14:creationId xmlns:p14="http://schemas.microsoft.com/office/powerpoint/2010/main" val="1057329341"/>
      </p:ext>
    </p:extLst>
  </p:cSld>
  <p:clrMap bg1="lt1" tx1="dk1" bg2="lt2" tx2="dk2" accent1="accent1" accent2="accent2" accent3="accent3" accent4="accent4" accent5="accent5" accent6="accent6" hlink="hlink" folHlink="folHlink"/>
  <p:sldLayoutIdLst>
    <p:sldLayoutId id="2147484377" r:id="rId1"/>
    <p:sldLayoutId id="2147484378" r:id="rId2"/>
    <p:sldLayoutId id="2147484379" r:id="rId3"/>
    <p:sldLayoutId id="2147484380" r:id="rId4"/>
    <p:sldLayoutId id="2147484381" r:id="rId5"/>
    <p:sldLayoutId id="2147484382" r:id="rId6"/>
    <p:sldLayoutId id="2147484383" r:id="rId7"/>
    <p:sldLayoutId id="2147484384" r:id="rId8"/>
    <p:sldLayoutId id="2147484385" r:id="rId9"/>
    <p:sldLayoutId id="2147484386" r:id="rId10"/>
    <p:sldLayoutId id="21474843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urban-analytics.github.io/dust/presentations.html"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2.jpeg"/><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4.jpeg"/><Relationship Id="rId4" Type="http://schemas.openxmlformats.org/officeDocument/2006/relationships/image" Target="../media/image2.jpe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2.jpe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5.xml.rels><?xml version="1.0" encoding="UTF-8" standalone="yes"?>
<Relationships xmlns="http://schemas.openxmlformats.org/package/2006/relationships"><Relationship Id="rId3" Type="http://schemas.openxmlformats.org/officeDocument/2006/relationships/hyperlink" Target="https://urban-analytics.github.io/dust/presentations.htm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www.data.vic.gov.au/discover-city-melbourne-open-data" TargetMode="External"/><Relationship Id="rId5" Type="http://schemas.openxmlformats.org/officeDocument/2006/relationships/image" Target="../media/image4.pn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microsoft.com/office/2018/10/relationships/comments" Target="../comments/modernComment_1A2_13BD6CEA.xml"/><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6.emf"/><Relationship Id="rId4"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sp>
        <p:nvSpPr>
          <p:cNvPr id="9" name="Rectangle 8"/>
          <p:cNvSpPr/>
          <p:nvPr/>
        </p:nvSpPr>
        <p:spPr>
          <a:xfrm>
            <a:off x="74390" y="2267897"/>
            <a:ext cx="9069610" cy="2821285"/>
          </a:xfrm>
          <a:prstGeom prst="rect">
            <a:avLst/>
          </a:prstGeom>
          <a:ln>
            <a:solidFill>
              <a:schemeClr val="bg1"/>
            </a:solidFill>
          </a:ln>
        </p:spPr>
        <p:txBody>
          <a:bodyPr wrap="square">
            <a:spAutoFit/>
          </a:bodyPr>
          <a:lstStyle/>
          <a:p>
            <a:pPr algn="ctr"/>
            <a:r>
              <a:rPr lang="en-GB" sz="3200" b="1" dirty="0"/>
              <a:t>Predicting Pedestrian Counts using Machine Learning</a:t>
            </a:r>
          </a:p>
          <a:p>
            <a:pPr algn="ctr"/>
            <a:endParaRPr lang="en-GB" sz="3200" b="1" dirty="0">
              <a:latin typeface="Candara" panose="020E0502030303020204" pitchFamily="34" charset="0"/>
            </a:endParaRPr>
          </a:p>
          <a:p>
            <a:pPr algn="ctr"/>
            <a:r>
              <a:rPr lang="en-GB" sz="2000" dirty="0">
                <a:latin typeface="Candara" panose="020E0502030303020204" pitchFamily="34" charset="0"/>
              </a:rPr>
              <a:t>Molly Asher</a:t>
            </a:r>
            <a:r>
              <a:rPr lang="en-GB" sz="2000" baseline="30000" dirty="0">
                <a:latin typeface="Candara" panose="020E0502030303020204" pitchFamily="34" charset="0"/>
              </a:rPr>
              <a:t>1</a:t>
            </a:r>
            <a:r>
              <a:rPr lang="en-GB" sz="2000" dirty="0">
                <a:latin typeface="Candara" panose="020E0502030303020204" pitchFamily="34" charset="0"/>
              </a:rPr>
              <a:t>, Yannick Oswald</a:t>
            </a:r>
            <a:r>
              <a:rPr lang="en-GB" sz="2000" baseline="30000" dirty="0">
                <a:latin typeface="Candara" panose="020E0502030303020204" pitchFamily="34" charset="0"/>
              </a:rPr>
              <a:t>2</a:t>
            </a:r>
            <a:r>
              <a:rPr lang="en-GB" sz="2000" dirty="0">
                <a:latin typeface="Candara" panose="020E0502030303020204" pitchFamily="34" charset="0"/>
              </a:rPr>
              <a:t>, Nick Malleson</a:t>
            </a:r>
            <a:r>
              <a:rPr lang="en-GB" sz="2000" baseline="30000" dirty="0">
                <a:latin typeface="Candara" panose="020E0502030303020204" pitchFamily="34" charset="0"/>
              </a:rPr>
              <a:t>2</a:t>
            </a:r>
          </a:p>
          <a:p>
            <a:pPr algn="ctr"/>
            <a:endParaRPr lang="en-GB" sz="2000" baseline="30000" dirty="0">
              <a:latin typeface="Candara" panose="020E0502030303020204" pitchFamily="34" charset="0"/>
            </a:endParaRPr>
          </a:p>
          <a:p>
            <a:pPr algn="ctr"/>
            <a:r>
              <a:rPr lang="en-GB" sz="1200" baseline="30000" dirty="0">
                <a:latin typeface="Candara" panose="020E0502030303020204" pitchFamily="34" charset="0"/>
              </a:rPr>
              <a:t>1</a:t>
            </a:r>
            <a:r>
              <a:rPr lang="en-GB" sz="1200" dirty="0">
                <a:latin typeface="Candara" panose="020E0502030303020204" pitchFamily="34" charset="0"/>
              </a:rPr>
              <a:t> School of Earth and Environment, University of Leeds</a:t>
            </a:r>
          </a:p>
          <a:p>
            <a:pPr algn="ctr"/>
            <a:r>
              <a:rPr lang="en-GB" sz="1200" baseline="30000" dirty="0">
                <a:latin typeface="Candara" panose="020E0502030303020204" pitchFamily="34" charset="0"/>
              </a:rPr>
              <a:t>2</a:t>
            </a:r>
            <a:r>
              <a:rPr lang="en-GB" sz="1200" dirty="0">
                <a:latin typeface="Candara" panose="020E0502030303020204" pitchFamily="34" charset="0"/>
              </a:rPr>
              <a:t> School of Geography, University of Leeds</a:t>
            </a:r>
          </a:p>
          <a:p>
            <a:pPr algn="ctr"/>
            <a:endParaRPr lang="en-GB" sz="1200" dirty="0">
              <a:latin typeface="Candara" panose="020E0502030303020204" pitchFamily="34" charset="0"/>
            </a:endParaRPr>
          </a:p>
          <a:p>
            <a:pPr algn="ctr"/>
            <a:r>
              <a:rPr lang="en-GB" sz="1200" dirty="0">
                <a:latin typeface="Candara" panose="020E0502030303020204" pitchFamily="34" charset="0"/>
              </a:rPr>
              <a:t>These slides: </a:t>
            </a:r>
            <a:r>
              <a:rPr lang="en-GB" sz="1200" dirty="0">
                <a:latin typeface="Candara" panose="020E0502030303020204" pitchFamily="34" charset="0"/>
                <a:hlinkClick r:id="rId3"/>
              </a:rPr>
              <a:t>https://urban-analytics.github.io/dust/presentations.html</a:t>
            </a:r>
            <a:r>
              <a:rPr lang="en-GB" sz="1200" dirty="0">
                <a:latin typeface="Candara" panose="020E0502030303020204" pitchFamily="34" charset="0"/>
              </a:rPr>
              <a:t> </a:t>
            </a:r>
            <a:endParaRPr lang="en-GB" sz="1200" baseline="30000" dirty="0">
              <a:latin typeface="Candara" panose="020E0502030303020204" pitchFamily="34" charset="0"/>
            </a:endParaRPr>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4420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00777" y="483266"/>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Spatial variation</a:t>
            </a:r>
          </a:p>
        </p:txBody>
      </p:sp>
      <p:pic>
        <p:nvPicPr>
          <p:cNvPr id="2" name="Picture 1">
            <a:extLst>
              <a:ext uri="{FF2B5EF4-FFF2-40B4-BE49-F238E27FC236}">
                <a16:creationId xmlns:a16="http://schemas.microsoft.com/office/drawing/2014/main" id="{853C7CB9-98F1-E916-AC1F-D7147744D0B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5257" r="24965"/>
          <a:stretch/>
        </p:blipFill>
        <p:spPr>
          <a:xfrm>
            <a:off x="300777" y="2235509"/>
            <a:ext cx="2159000" cy="1834966"/>
          </a:xfrm>
          <a:prstGeom prst="rect">
            <a:avLst/>
          </a:prstGeom>
        </p:spPr>
      </p:pic>
      <p:pic>
        <p:nvPicPr>
          <p:cNvPr id="7" name="Picture 6">
            <a:extLst>
              <a:ext uri="{FF2B5EF4-FFF2-40B4-BE49-F238E27FC236}">
                <a16:creationId xmlns:a16="http://schemas.microsoft.com/office/drawing/2014/main" id="{BF0F0081-3E30-57B8-39C3-CA4F13FD169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4983" r="26318"/>
          <a:stretch/>
        </p:blipFill>
        <p:spPr>
          <a:xfrm>
            <a:off x="2552699" y="2201831"/>
            <a:ext cx="2159001" cy="1868644"/>
          </a:xfrm>
          <a:prstGeom prst="rect">
            <a:avLst/>
          </a:prstGeom>
        </p:spPr>
      </p:pic>
      <p:sp>
        <p:nvSpPr>
          <p:cNvPr id="3" name="TextBox 2">
            <a:extLst>
              <a:ext uri="{FF2B5EF4-FFF2-40B4-BE49-F238E27FC236}">
                <a16:creationId xmlns:a16="http://schemas.microsoft.com/office/drawing/2014/main" id="{F81D1B29-BA35-8266-5F88-1FDCB1CB14CB}"/>
              </a:ext>
            </a:extLst>
          </p:cNvPr>
          <p:cNvSpPr txBox="1"/>
          <p:nvPr/>
        </p:nvSpPr>
        <p:spPr>
          <a:xfrm>
            <a:off x="300776" y="3641577"/>
            <a:ext cx="936223" cy="430887"/>
          </a:xfrm>
          <a:prstGeom prst="rect">
            <a:avLst/>
          </a:prstGeom>
          <a:noFill/>
        </p:spPr>
        <p:txBody>
          <a:bodyPr wrap="square" rtlCol="0">
            <a:spAutoFit/>
          </a:bodyPr>
          <a:lstStyle/>
          <a:p>
            <a:r>
              <a:rPr lang="en-GB" sz="2200" b="1" dirty="0"/>
              <a:t>Mean</a:t>
            </a:r>
          </a:p>
        </p:txBody>
      </p:sp>
      <p:sp>
        <p:nvSpPr>
          <p:cNvPr id="5" name="TextBox 4">
            <a:extLst>
              <a:ext uri="{FF2B5EF4-FFF2-40B4-BE49-F238E27FC236}">
                <a16:creationId xmlns:a16="http://schemas.microsoft.com/office/drawing/2014/main" id="{A63ADDE5-69A4-C5B8-C5AA-62B760FC6081}"/>
              </a:ext>
            </a:extLst>
          </p:cNvPr>
          <p:cNvSpPr txBox="1"/>
          <p:nvPr/>
        </p:nvSpPr>
        <p:spPr>
          <a:xfrm>
            <a:off x="2531433" y="3657259"/>
            <a:ext cx="936223" cy="430887"/>
          </a:xfrm>
          <a:prstGeom prst="rect">
            <a:avLst/>
          </a:prstGeom>
          <a:noFill/>
        </p:spPr>
        <p:txBody>
          <a:bodyPr wrap="square" rtlCol="0">
            <a:spAutoFit/>
          </a:bodyPr>
          <a:lstStyle/>
          <a:p>
            <a:r>
              <a:rPr lang="en-GB" sz="2200" b="1" dirty="0"/>
              <a:t>MAE</a:t>
            </a:r>
          </a:p>
        </p:txBody>
      </p:sp>
      <p:grpSp>
        <p:nvGrpSpPr>
          <p:cNvPr id="9" name="Group 8">
            <a:extLst>
              <a:ext uri="{FF2B5EF4-FFF2-40B4-BE49-F238E27FC236}">
                <a16:creationId xmlns:a16="http://schemas.microsoft.com/office/drawing/2014/main" id="{1460C3EA-3554-ADE4-CF18-E0DE74028905}"/>
              </a:ext>
            </a:extLst>
          </p:cNvPr>
          <p:cNvGrpSpPr/>
          <p:nvPr/>
        </p:nvGrpSpPr>
        <p:grpSpPr>
          <a:xfrm>
            <a:off x="4804622" y="2201831"/>
            <a:ext cx="2290952" cy="1886315"/>
            <a:chOff x="291586" y="4199244"/>
            <a:chExt cx="2168191" cy="1853633"/>
          </a:xfrm>
        </p:grpSpPr>
        <p:pic>
          <p:nvPicPr>
            <p:cNvPr id="6" name="Picture 5">
              <a:extLst>
                <a:ext uri="{FF2B5EF4-FFF2-40B4-BE49-F238E27FC236}">
                  <a16:creationId xmlns:a16="http://schemas.microsoft.com/office/drawing/2014/main" id="{BFAE5D73-B387-6EA7-CF5E-322C5C1EC173}"/>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8748" r="21475"/>
            <a:stretch/>
          </p:blipFill>
          <p:spPr>
            <a:xfrm>
              <a:off x="300776" y="4199244"/>
              <a:ext cx="2159001" cy="1834966"/>
            </a:xfrm>
            <a:prstGeom prst="rect">
              <a:avLst/>
            </a:prstGeom>
          </p:spPr>
        </p:pic>
        <p:sp>
          <p:nvSpPr>
            <p:cNvPr id="8" name="TextBox 7">
              <a:extLst>
                <a:ext uri="{FF2B5EF4-FFF2-40B4-BE49-F238E27FC236}">
                  <a16:creationId xmlns:a16="http://schemas.microsoft.com/office/drawing/2014/main" id="{72D5A16C-98FA-392F-22CE-1591859D165C}"/>
                </a:ext>
              </a:extLst>
            </p:cNvPr>
            <p:cNvSpPr txBox="1"/>
            <p:nvPr/>
          </p:nvSpPr>
          <p:spPr>
            <a:xfrm>
              <a:off x="291586" y="5621990"/>
              <a:ext cx="936223" cy="430887"/>
            </a:xfrm>
            <a:prstGeom prst="rect">
              <a:avLst/>
            </a:prstGeom>
            <a:noFill/>
          </p:spPr>
          <p:txBody>
            <a:bodyPr wrap="square" rtlCol="0">
              <a:spAutoFit/>
            </a:bodyPr>
            <a:lstStyle/>
            <a:p>
              <a:r>
                <a:rPr lang="en-GB" sz="2200" b="1" dirty="0"/>
                <a:t>MAPE</a:t>
              </a:r>
            </a:p>
          </p:txBody>
        </p:sp>
      </p:grpSp>
      <p:sp>
        <p:nvSpPr>
          <p:cNvPr id="10" name="Arrow: Right 9">
            <a:extLst>
              <a:ext uri="{FF2B5EF4-FFF2-40B4-BE49-F238E27FC236}">
                <a16:creationId xmlns:a16="http://schemas.microsoft.com/office/drawing/2014/main" id="{A7A6D527-00D6-52AD-5838-F2D753397357}"/>
              </a:ext>
            </a:extLst>
          </p:cNvPr>
          <p:cNvSpPr/>
          <p:nvPr/>
        </p:nvSpPr>
        <p:spPr>
          <a:xfrm rot="5400000">
            <a:off x="826386" y="4500524"/>
            <a:ext cx="835362" cy="297829"/>
          </a:xfrm>
          <a:prstGeom prst="rightArrow">
            <a:avLst>
              <a:gd name="adj1" fmla="val 50000"/>
              <a:gd name="adj2" fmla="val 63140"/>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F2306FCB-3891-F2F4-D55A-884F2C99E779}"/>
              </a:ext>
            </a:extLst>
          </p:cNvPr>
          <p:cNvSpPr txBox="1"/>
          <p:nvPr/>
        </p:nvSpPr>
        <p:spPr>
          <a:xfrm>
            <a:off x="196987" y="5226413"/>
            <a:ext cx="1796329" cy="1200329"/>
          </a:xfrm>
          <a:prstGeom prst="rect">
            <a:avLst/>
          </a:prstGeom>
          <a:noFill/>
        </p:spPr>
        <p:txBody>
          <a:bodyPr wrap="square" rtlCol="0">
            <a:spAutoFit/>
          </a:bodyPr>
          <a:lstStyle/>
          <a:p>
            <a:r>
              <a:rPr lang="en-GB" dirty="0"/>
              <a:t>Central and southern sensors capture highest footfall</a:t>
            </a:r>
          </a:p>
        </p:txBody>
      </p:sp>
      <p:sp>
        <p:nvSpPr>
          <p:cNvPr id="16" name="TextBox 15">
            <a:extLst>
              <a:ext uri="{FF2B5EF4-FFF2-40B4-BE49-F238E27FC236}">
                <a16:creationId xmlns:a16="http://schemas.microsoft.com/office/drawing/2014/main" id="{25B3E628-757A-21A2-EFB1-3E581AB6E6F5}"/>
              </a:ext>
            </a:extLst>
          </p:cNvPr>
          <p:cNvSpPr txBox="1"/>
          <p:nvPr/>
        </p:nvSpPr>
        <p:spPr>
          <a:xfrm>
            <a:off x="2569491" y="5226413"/>
            <a:ext cx="2002509" cy="1477328"/>
          </a:xfrm>
          <a:prstGeom prst="rect">
            <a:avLst/>
          </a:prstGeom>
          <a:noFill/>
        </p:spPr>
        <p:txBody>
          <a:bodyPr wrap="square" rtlCol="0">
            <a:spAutoFit/>
          </a:bodyPr>
          <a:lstStyle/>
          <a:p>
            <a:r>
              <a:rPr lang="en-GB" dirty="0"/>
              <a:t>Patterns of absolute error follow (roughly) the mean, with some deviations</a:t>
            </a:r>
          </a:p>
        </p:txBody>
      </p:sp>
      <p:sp>
        <p:nvSpPr>
          <p:cNvPr id="17" name="TextBox 16">
            <a:extLst>
              <a:ext uri="{FF2B5EF4-FFF2-40B4-BE49-F238E27FC236}">
                <a16:creationId xmlns:a16="http://schemas.microsoft.com/office/drawing/2014/main" id="{CA1029A8-9A69-21CE-DA77-8724CE3E4EBE}"/>
              </a:ext>
            </a:extLst>
          </p:cNvPr>
          <p:cNvSpPr txBox="1"/>
          <p:nvPr/>
        </p:nvSpPr>
        <p:spPr>
          <a:xfrm>
            <a:off x="4941995" y="5223626"/>
            <a:ext cx="2447633" cy="923330"/>
          </a:xfrm>
          <a:prstGeom prst="rect">
            <a:avLst/>
          </a:prstGeom>
          <a:noFill/>
        </p:spPr>
        <p:txBody>
          <a:bodyPr wrap="square" rtlCol="0">
            <a:spAutoFit/>
          </a:bodyPr>
          <a:lstStyle/>
          <a:p>
            <a:r>
              <a:rPr lang="en-GB" dirty="0"/>
              <a:t>Several sensors with much larger percentage error</a:t>
            </a:r>
          </a:p>
        </p:txBody>
      </p:sp>
      <p:sp>
        <p:nvSpPr>
          <p:cNvPr id="18" name="Arrow: Right 17">
            <a:extLst>
              <a:ext uri="{FF2B5EF4-FFF2-40B4-BE49-F238E27FC236}">
                <a16:creationId xmlns:a16="http://schemas.microsoft.com/office/drawing/2014/main" id="{B0C5E0DA-3384-CAC7-3C2C-91D0C4FC585A}"/>
              </a:ext>
            </a:extLst>
          </p:cNvPr>
          <p:cNvSpPr/>
          <p:nvPr/>
        </p:nvSpPr>
        <p:spPr>
          <a:xfrm rot="5400000">
            <a:off x="3198888" y="4525017"/>
            <a:ext cx="835362" cy="297829"/>
          </a:xfrm>
          <a:prstGeom prst="rightArrow">
            <a:avLst>
              <a:gd name="adj1" fmla="val 50000"/>
              <a:gd name="adj2" fmla="val 63140"/>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Arrow: Right 18">
            <a:extLst>
              <a:ext uri="{FF2B5EF4-FFF2-40B4-BE49-F238E27FC236}">
                <a16:creationId xmlns:a16="http://schemas.microsoft.com/office/drawing/2014/main" id="{E24D78C9-D560-2A8D-6BBB-78A96B701E1D}"/>
              </a:ext>
            </a:extLst>
          </p:cNvPr>
          <p:cNvSpPr/>
          <p:nvPr/>
        </p:nvSpPr>
        <p:spPr>
          <a:xfrm rot="5400000">
            <a:off x="5376172" y="4517182"/>
            <a:ext cx="835362" cy="297829"/>
          </a:xfrm>
          <a:prstGeom prst="rightArrow">
            <a:avLst>
              <a:gd name="adj1" fmla="val 50000"/>
              <a:gd name="adj2" fmla="val 63140"/>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Picture 12">
            <a:extLst>
              <a:ext uri="{FF2B5EF4-FFF2-40B4-BE49-F238E27FC236}">
                <a16:creationId xmlns:a16="http://schemas.microsoft.com/office/drawing/2014/main" id="{B85B4F02-51B0-37F6-FE4A-6881FC1CE088}"/>
              </a:ext>
            </a:extLst>
          </p:cNvPr>
          <p:cNvPicPr>
            <a:picLocks noChangeAspect="1"/>
          </p:cNvPicPr>
          <p:nvPr/>
        </p:nvPicPr>
        <p:blipFill>
          <a:blip r:embed="rId8"/>
          <a:stretch>
            <a:fillRect/>
          </a:stretch>
        </p:blipFill>
        <p:spPr>
          <a:xfrm>
            <a:off x="172748" y="1992890"/>
            <a:ext cx="2459659" cy="223165"/>
          </a:xfrm>
          <a:prstGeom prst="rect">
            <a:avLst/>
          </a:prstGeom>
        </p:spPr>
      </p:pic>
      <p:pic>
        <p:nvPicPr>
          <p:cNvPr id="21" name="Picture 20">
            <a:extLst>
              <a:ext uri="{FF2B5EF4-FFF2-40B4-BE49-F238E27FC236}">
                <a16:creationId xmlns:a16="http://schemas.microsoft.com/office/drawing/2014/main" id="{04BC385F-B37A-5E78-436E-5EE45C16B59B}"/>
              </a:ext>
            </a:extLst>
          </p:cNvPr>
          <p:cNvPicPr>
            <a:picLocks noChangeAspect="1"/>
          </p:cNvPicPr>
          <p:nvPr/>
        </p:nvPicPr>
        <p:blipFill>
          <a:blip r:embed="rId9"/>
          <a:stretch>
            <a:fillRect/>
          </a:stretch>
        </p:blipFill>
        <p:spPr>
          <a:xfrm>
            <a:off x="4730625" y="1990569"/>
            <a:ext cx="2251923" cy="180683"/>
          </a:xfrm>
          <a:prstGeom prst="rect">
            <a:avLst/>
          </a:prstGeom>
        </p:spPr>
      </p:pic>
      <p:pic>
        <p:nvPicPr>
          <p:cNvPr id="23" name="Picture 22">
            <a:extLst>
              <a:ext uri="{FF2B5EF4-FFF2-40B4-BE49-F238E27FC236}">
                <a16:creationId xmlns:a16="http://schemas.microsoft.com/office/drawing/2014/main" id="{79F28DC9-DC96-C182-A4A2-6535C463B075}"/>
              </a:ext>
            </a:extLst>
          </p:cNvPr>
          <p:cNvPicPr>
            <a:picLocks noChangeAspect="1"/>
          </p:cNvPicPr>
          <p:nvPr/>
        </p:nvPicPr>
        <p:blipFill>
          <a:blip r:embed="rId10"/>
          <a:stretch>
            <a:fillRect/>
          </a:stretch>
        </p:blipFill>
        <p:spPr>
          <a:xfrm>
            <a:off x="2531433" y="1990569"/>
            <a:ext cx="2143070" cy="173992"/>
          </a:xfrm>
          <a:prstGeom prst="rect">
            <a:avLst/>
          </a:prstGeom>
        </p:spPr>
      </p:pic>
    </p:spTree>
    <p:extLst>
      <p:ext uri="{BB962C8B-B14F-4D97-AF65-F5344CB8AC3E}">
        <p14:creationId xmlns:p14="http://schemas.microsoft.com/office/powerpoint/2010/main" val="20042837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5ECD0FCB-C217-8D4A-E1EF-C4798441FDD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00777" y="483266"/>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Temporal variation</a:t>
            </a:r>
          </a:p>
        </p:txBody>
      </p:sp>
      <p:pic>
        <p:nvPicPr>
          <p:cNvPr id="3" name="Picture 2">
            <a:extLst>
              <a:ext uri="{FF2B5EF4-FFF2-40B4-BE49-F238E27FC236}">
                <a16:creationId xmlns:a16="http://schemas.microsoft.com/office/drawing/2014/main" id="{D0CB9AED-A0A1-9EF3-0796-92925CC91F5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4584" t="6687" r="6664"/>
          <a:stretch/>
        </p:blipFill>
        <p:spPr>
          <a:xfrm>
            <a:off x="144380" y="2195582"/>
            <a:ext cx="5146159" cy="4508904"/>
          </a:xfrm>
          <a:prstGeom prst="rect">
            <a:avLst/>
          </a:prstGeom>
        </p:spPr>
      </p:pic>
      <p:sp>
        <p:nvSpPr>
          <p:cNvPr id="13" name="TextBox 12">
            <a:extLst>
              <a:ext uri="{FF2B5EF4-FFF2-40B4-BE49-F238E27FC236}">
                <a16:creationId xmlns:a16="http://schemas.microsoft.com/office/drawing/2014/main" id="{3B20946D-287C-B00A-BB4E-434DA92D8523}"/>
              </a:ext>
            </a:extLst>
          </p:cNvPr>
          <p:cNvSpPr txBox="1"/>
          <p:nvPr/>
        </p:nvSpPr>
        <p:spPr>
          <a:xfrm>
            <a:off x="6903416" y="2600459"/>
            <a:ext cx="1796329" cy="923330"/>
          </a:xfrm>
          <a:prstGeom prst="rect">
            <a:avLst/>
          </a:prstGeom>
          <a:noFill/>
        </p:spPr>
        <p:txBody>
          <a:bodyPr wrap="square" rtlCol="0">
            <a:spAutoFit/>
          </a:bodyPr>
          <a:lstStyle/>
          <a:p>
            <a:r>
              <a:rPr lang="en-GB" dirty="0"/>
              <a:t>Reflect typical city centre patterns</a:t>
            </a:r>
          </a:p>
        </p:txBody>
      </p:sp>
      <p:sp>
        <p:nvSpPr>
          <p:cNvPr id="18" name="TextBox 17">
            <a:extLst>
              <a:ext uri="{FF2B5EF4-FFF2-40B4-BE49-F238E27FC236}">
                <a16:creationId xmlns:a16="http://schemas.microsoft.com/office/drawing/2014/main" id="{F2C9748B-8120-8BB4-C4BE-0184D589AF89}"/>
              </a:ext>
            </a:extLst>
          </p:cNvPr>
          <p:cNvSpPr txBox="1"/>
          <p:nvPr/>
        </p:nvSpPr>
        <p:spPr>
          <a:xfrm>
            <a:off x="6903417" y="3761301"/>
            <a:ext cx="1912505" cy="1200329"/>
          </a:xfrm>
          <a:prstGeom prst="rect">
            <a:avLst/>
          </a:prstGeom>
          <a:noFill/>
        </p:spPr>
        <p:txBody>
          <a:bodyPr wrap="square" rtlCol="0">
            <a:spAutoFit/>
          </a:bodyPr>
          <a:lstStyle/>
          <a:p>
            <a:r>
              <a:rPr lang="en-GB" dirty="0"/>
              <a:t>Similar patterns to mean (larger counts = larger errors)</a:t>
            </a:r>
          </a:p>
        </p:txBody>
      </p:sp>
      <p:sp>
        <p:nvSpPr>
          <p:cNvPr id="21" name="TextBox 20">
            <a:extLst>
              <a:ext uri="{FF2B5EF4-FFF2-40B4-BE49-F238E27FC236}">
                <a16:creationId xmlns:a16="http://schemas.microsoft.com/office/drawing/2014/main" id="{FBB77E4F-A81D-E0D0-B1FD-0DE1157C4BC5}"/>
              </a:ext>
            </a:extLst>
          </p:cNvPr>
          <p:cNvSpPr txBox="1"/>
          <p:nvPr/>
        </p:nvSpPr>
        <p:spPr>
          <a:xfrm>
            <a:off x="6927479" y="5269034"/>
            <a:ext cx="2096204" cy="646331"/>
          </a:xfrm>
          <a:prstGeom prst="rect">
            <a:avLst/>
          </a:prstGeom>
          <a:noFill/>
        </p:spPr>
        <p:txBody>
          <a:bodyPr wrap="square" rtlCol="0">
            <a:spAutoFit/>
          </a:bodyPr>
          <a:lstStyle/>
          <a:p>
            <a:r>
              <a:rPr lang="en-GB" dirty="0"/>
              <a:t>Largest errors at night </a:t>
            </a:r>
          </a:p>
        </p:txBody>
      </p:sp>
      <p:sp>
        <p:nvSpPr>
          <p:cNvPr id="22" name="Arrow: Right 21">
            <a:extLst>
              <a:ext uri="{FF2B5EF4-FFF2-40B4-BE49-F238E27FC236}">
                <a16:creationId xmlns:a16="http://schemas.microsoft.com/office/drawing/2014/main" id="{78EC1FAA-53E3-2C0A-0248-63BDB6E11954}"/>
              </a:ext>
            </a:extLst>
          </p:cNvPr>
          <p:cNvSpPr/>
          <p:nvPr/>
        </p:nvSpPr>
        <p:spPr>
          <a:xfrm>
            <a:off x="5264236" y="2896163"/>
            <a:ext cx="1462891" cy="255369"/>
          </a:xfrm>
          <a:prstGeom prst="rightArrow">
            <a:avLst>
              <a:gd name="adj1" fmla="val 50000"/>
              <a:gd name="adj2" fmla="val 63140"/>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Arrow: Right 24">
            <a:extLst>
              <a:ext uri="{FF2B5EF4-FFF2-40B4-BE49-F238E27FC236}">
                <a16:creationId xmlns:a16="http://schemas.microsoft.com/office/drawing/2014/main" id="{4F2D0708-94A1-34D9-8972-C142265A25F3}"/>
              </a:ext>
            </a:extLst>
          </p:cNvPr>
          <p:cNvSpPr/>
          <p:nvPr/>
        </p:nvSpPr>
        <p:spPr>
          <a:xfrm>
            <a:off x="5264236" y="4221487"/>
            <a:ext cx="1462891" cy="255369"/>
          </a:xfrm>
          <a:prstGeom prst="rightArrow">
            <a:avLst>
              <a:gd name="adj1" fmla="val 50000"/>
              <a:gd name="adj2" fmla="val 63140"/>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Arrow: Right 25">
            <a:extLst>
              <a:ext uri="{FF2B5EF4-FFF2-40B4-BE49-F238E27FC236}">
                <a16:creationId xmlns:a16="http://schemas.microsoft.com/office/drawing/2014/main" id="{A1B9844B-45E7-A804-1F57-D53C12D5D2B8}"/>
              </a:ext>
            </a:extLst>
          </p:cNvPr>
          <p:cNvSpPr/>
          <p:nvPr/>
        </p:nvSpPr>
        <p:spPr>
          <a:xfrm>
            <a:off x="5282704" y="5493964"/>
            <a:ext cx="1462891" cy="255369"/>
          </a:xfrm>
          <a:prstGeom prst="rightArrow">
            <a:avLst>
              <a:gd name="adj1" fmla="val 50000"/>
              <a:gd name="adj2" fmla="val 63140"/>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28086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00777" y="483266"/>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Feature importance</a:t>
            </a:r>
          </a:p>
        </p:txBody>
      </p:sp>
      <p:sp>
        <p:nvSpPr>
          <p:cNvPr id="16" name="TextBox 15">
            <a:extLst>
              <a:ext uri="{FF2B5EF4-FFF2-40B4-BE49-F238E27FC236}">
                <a16:creationId xmlns:a16="http://schemas.microsoft.com/office/drawing/2014/main" id="{74738A0E-EF03-8169-35D1-360B47124F56}"/>
              </a:ext>
            </a:extLst>
          </p:cNvPr>
          <p:cNvSpPr txBox="1"/>
          <p:nvPr/>
        </p:nvSpPr>
        <p:spPr>
          <a:xfrm>
            <a:off x="5353326" y="2178404"/>
            <a:ext cx="3487167" cy="5032147"/>
          </a:xfrm>
          <a:prstGeom prst="rect">
            <a:avLst/>
          </a:prstGeom>
          <a:noFill/>
        </p:spPr>
        <p:txBody>
          <a:bodyPr wrap="square" rtlCol="0">
            <a:spAutoFit/>
          </a:bodyPr>
          <a:lstStyle/>
          <a:p>
            <a:pPr marL="285750" indent="-285750">
              <a:buFont typeface="Arial" panose="020B0604020202020204" pitchFamily="34" charset="0"/>
              <a:buChar char="•"/>
            </a:pPr>
            <a:r>
              <a:rPr lang="en-GB" dirty="0"/>
              <a:t>Ranks features contribution to the model’s predictions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Most important features:</a:t>
            </a:r>
          </a:p>
          <a:p>
            <a:pPr marL="742950" lvl="1" indent="-285750">
              <a:buFont typeface="Arial" panose="020B0604020202020204" pitchFamily="34" charset="0"/>
              <a:buChar char="•"/>
            </a:pPr>
            <a:r>
              <a:rPr lang="en-GB" sz="1500" dirty="0"/>
              <a:t>Hour of day</a:t>
            </a:r>
          </a:p>
          <a:p>
            <a:pPr marL="742950" lvl="1" indent="-285750">
              <a:buFont typeface="Arial" panose="020B0604020202020204" pitchFamily="34" charset="0"/>
              <a:buChar char="•"/>
            </a:pPr>
            <a:r>
              <a:rPr lang="en-GB" sz="1500" dirty="0"/>
              <a:t>Landmarks (mixed, community use, places of worship)</a:t>
            </a:r>
          </a:p>
          <a:p>
            <a:pPr marL="742950" lvl="1" indent="-285750">
              <a:buFont typeface="Arial" panose="020B0604020202020204" pitchFamily="34" charset="0"/>
              <a:buChar char="•"/>
            </a:pPr>
            <a:r>
              <a:rPr lang="en-GB" sz="1500" dirty="0"/>
              <a:t>Weekday</a:t>
            </a:r>
          </a:p>
          <a:p>
            <a:pPr marL="742950" lvl="1" indent="-285750">
              <a:buFont typeface="Arial" panose="020B0604020202020204" pitchFamily="34" charset="0"/>
              <a:buChar char="•"/>
            </a:pPr>
            <a:r>
              <a:rPr lang="en-GB" sz="1500" dirty="0"/>
              <a:t>Educational buildings</a:t>
            </a:r>
          </a:p>
          <a:p>
            <a:pPr marL="285750" indent="-285750">
              <a:buFont typeface="Arial" panose="020B0604020202020204" pitchFamily="34" charset="0"/>
              <a:buChar char="•"/>
            </a:pPr>
            <a:r>
              <a:rPr lang="en-GB" dirty="0"/>
              <a:t>(surprisingly) lower importance features:</a:t>
            </a:r>
          </a:p>
          <a:p>
            <a:pPr marL="742950" lvl="1" indent="-285750">
              <a:buFont typeface="Arial" panose="020B0604020202020204" pitchFamily="34" charset="0"/>
              <a:buChar char="•"/>
            </a:pPr>
            <a:r>
              <a:rPr lang="en-GB" sz="1500" dirty="0"/>
              <a:t>Betweenness</a:t>
            </a:r>
          </a:p>
          <a:p>
            <a:pPr marL="742950" lvl="1" indent="-285750">
              <a:buFont typeface="Arial" panose="020B0604020202020204" pitchFamily="34" charset="0"/>
              <a:buChar char="•"/>
            </a:pPr>
            <a:r>
              <a:rPr lang="en-GB" sz="1500" dirty="0"/>
              <a:t>School/public holiday</a:t>
            </a:r>
          </a:p>
          <a:p>
            <a:pPr marL="285750" indent="-285750">
              <a:buFont typeface="Arial" panose="020B0604020202020204" pitchFamily="34" charset="0"/>
              <a:buChar char="•"/>
            </a:pPr>
            <a:endParaRPr lang="en-GB" dirty="0"/>
          </a:p>
          <a:p>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pic>
        <p:nvPicPr>
          <p:cNvPr id="6" name="Picture 5">
            <a:extLst>
              <a:ext uri="{FF2B5EF4-FFF2-40B4-BE49-F238E27FC236}">
                <a16:creationId xmlns:a16="http://schemas.microsoft.com/office/drawing/2014/main" id="{0F0C8358-474A-C3F1-5E92-3C7A5C72417C}"/>
              </a:ext>
            </a:extLst>
          </p:cNvPr>
          <p:cNvPicPr>
            <a:picLocks noChangeAspect="1"/>
          </p:cNvPicPr>
          <p:nvPr/>
        </p:nvPicPr>
        <p:blipFill>
          <a:blip r:embed="rId5"/>
          <a:stretch>
            <a:fillRect/>
          </a:stretch>
        </p:blipFill>
        <p:spPr>
          <a:xfrm>
            <a:off x="27417" y="2178404"/>
            <a:ext cx="5207498" cy="4417636"/>
          </a:xfrm>
          <a:prstGeom prst="rect">
            <a:avLst/>
          </a:prstGeom>
        </p:spPr>
      </p:pic>
    </p:spTree>
    <p:extLst>
      <p:ext uri="{BB962C8B-B14F-4D97-AF65-F5344CB8AC3E}">
        <p14:creationId xmlns:p14="http://schemas.microsoft.com/office/powerpoint/2010/main" val="18839304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00777" y="483266"/>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Evaluating events</a:t>
            </a:r>
          </a:p>
        </p:txBody>
      </p:sp>
      <p:sp>
        <p:nvSpPr>
          <p:cNvPr id="5" name="TextBox 4">
            <a:extLst>
              <a:ext uri="{FF2B5EF4-FFF2-40B4-BE49-F238E27FC236}">
                <a16:creationId xmlns:a16="http://schemas.microsoft.com/office/drawing/2014/main" id="{E9B9AFB4-E2E2-E2A5-ACBF-71B5D1A86E58}"/>
              </a:ext>
            </a:extLst>
          </p:cNvPr>
          <p:cNvSpPr txBox="1"/>
          <p:nvPr/>
        </p:nvSpPr>
        <p:spPr>
          <a:xfrm>
            <a:off x="3211777" y="2231499"/>
            <a:ext cx="5628715" cy="3139321"/>
          </a:xfrm>
          <a:prstGeom prst="rect">
            <a:avLst/>
          </a:prstGeom>
          <a:noFill/>
        </p:spPr>
        <p:txBody>
          <a:bodyPr wrap="square" rtlCol="0">
            <a:spAutoFit/>
          </a:bodyPr>
          <a:lstStyle/>
          <a:p>
            <a:pPr marL="285750" indent="-285750">
              <a:buFont typeface="Arial" panose="020B0604020202020204" pitchFamily="34" charset="0"/>
              <a:buChar char="•"/>
            </a:pPr>
            <a:r>
              <a:rPr lang="en-GB" dirty="0"/>
              <a:t>Model can be used as a tool to evaluate success of events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E.g. Anzac Day Parade:</a:t>
            </a:r>
          </a:p>
          <a:p>
            <a:pPr marL="742950" lvl="1" indent="-285750">
              <a:buFont typeface="Arial" panose="020B0604020202020204" pitchFamily="34" charset="0"/>
              <a:buChar char="•"/>
            </a:pPr>
            <a:r>
              <a:rPr lang="en-GB" dirty="0"/>
              <a:t>5% more footfall in whole city over 24h</a:t>
            </a:r>
          </a:p>
          <a:p>
            <a:pPr marL="742950" lvl="1" indent="-285750">
              <a:buFont typeface="Arial" panose="020B0604020202020204" pitchFamily="34" charset="0"/>
              <a:buChar char="•"/>
            </a:pPr>
            <a:r>
              <a:rPr lang="en-GB" dirty="0"/>
              <a:t>72% more footfall from 3-10am</a:t>
            </a:r>
          </a:p>
          <a:p>
            <a:pPr marL="742950" lvl="1" indent="-285750">
              <a:buFont typeface="Arial" panose="020B0604020202020204" pitchFamily="34" charset="0"/>
              <a:buChar char="•"/>
            </a:pPr>
            <a:r>
              <a:rPr lang="en-GB" dirty="0"/>
              <a:t>128% more footfall at a sensor in south-east near parade location</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pic>
        <p:nvPicPr>
          <p:cNvPr id="6" name="Picture 5">
            <a:extLst>
              <a:ext uri="{FF2B5EF4-FFF2-40B4-BE49-F238E27FC236}">
                <a16:creationId xmlns:a16="http://schemas.microsoft.com/office/drawing/2014/main" id="{82F0DA12-BCE6-6447-15D7-389960505078}"/>
              </a:ext>
            </a:extLst>
          </p:cNvPr>
          <p:cNvPicPr>
            <a:picLocks noChangeAspect="1"/>
          </p:cNvPicPr>
          <p:nvPr/>
        </p:nvPicPr>
        <p:blipFill rotWithShape="1">
          <a:blip r:embed="rId5"/>
          <a:srcRect l="50000"/>
          <a:stretch/>
        </p:blipFill>
        <p:spPr>
          <a:xfrm>
            <a:off x="481233" y="4122867"/>
            <a:ext cx="2658354" cy="2581619"/>
          </a:xfrm>
          <a:prstGeom prst="rect">
            <a:avLst/>
          </a:prstGeom>
        </p:spPr>
      </p:pic>
      <p:pic>
        <p:nvPicPr>
          <p:cNvPr id="7" name="Picture 6">
            <a:extLst>
              <a:ext uri="{FF2B5EF4-FFF2-40B4-BE49-F238E27FC236}">
                <a16:creationId xmlns:a16="http://schemas.microsoft.com/office/drawing/2014/main" id="{AA962F1B-B811-BCC1-5F7D-53B79FB29380}"/>
              </a:ext>
            </a:extLst>
          </p:cNvPr>
          <p:cNvPicPr>
            <a:picLocks noChangeAspect="1"/>
          </p:cNvPicPr>
          <p:nvPr/>
        </p:nvPicPr>
        <p:blipFill rotWithShape="1">
          <a:blip r:embed="rId5"/>
          <a:srcRect t="14741" r="50000"/>
          <a:stretch/>
        </p:blipFill>
        <p:spPr>
          <a:xfrm>
            <a:off x="282966" y="2016056"/>
            <a:ext cx="2784431" cy="2305437"/>
          </a:xfrm>
          <a:prstGeom prst="rect">
            <a:avLst/>
          </a:prstGeom>
        </p:spPr>
      </p:pic>
    </p:spTree>
    <p:extLst>
      <p:ext uri="{BB962C8B-B14F-4D97-AF65-F5344CB8AC3E}">
        <p14:creationId xmlns:p14="http://schemas.microsoft.com/office/powerpoint/2010/main" val="2103390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80688" y="423013"/>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Conclusions</a:t>
            </a:r>
          </a:p>
        </p:txBody>
      </p:sp>
      <p:sp>
        <p:nvSpPr>
          <p:cNvPr id="5" name="TextBox 4">
            <a:extLst>
              <a:ext uri="{FF2B5EF4-FFF2-40B4-BE49-F238E27FC236}">
                <a16:creationId xmlns:a16="http://schemas.microsoft.com/office/drawing/2014/main" id="{97622178-4571-3A21-0969-0B8BD3123F9C}"/>
              </a:ext>
            </a:extLst>
          </p:cNvPr>
          <p:cNvSpPr txBox="1"/>
          <p:nvPr/>
        </p:nvSpPr>
        <p:spPr>
          <a:xfrm>
            <a:off x="447094" y="2343656"/>
            <a:ext cx="8406903" cy="4247317"/>
          </a:xfrm>
          <a:prstGeom prst="rect">
            <a:avLst/>
          </a:prstGeom>
          <a:noFill/>
        </p:spPr>
        <p:txBody>
          <a:bodyPr wrap="square" rtlCol="0">
            <a:spAutoFit/>
          </a:bodyPr>
          <a:lstStyle/>
          <a:p>
            <a:pPr marL="285750" indent="-285750">
              <a:buFont typeface="Arial" panose="020B0604020202020204" pitchFamily="34" charset="0"/>
              <a:buChar char="•"/>
            </a:pPr>
            <a:r>
              <a:rPr lang="en-GB" dirty="0"/>
              <a:t>Ongoing work aiming to:</a:t>
            </a:r>
          </a:p>
          <a:p>
            <a:pPr marL="742950" lvl="1" indent="-285750">
              <a:buFont typeface="Arial" panose="020B0604020202020204" pitchFamily="34" charset="0"/>
              <a:buChar char="•"/>
            </a:pPr>
            <a:r>
              <a:rPr lang="en-GB" dirty="0"/>
              <a:t>accurately predict the number of pedestrians in time and space at un-sampled locations under different conditions</a:t>
            </a:r>
          </a:p>
          <a:p>
            <a:pPr marL="742950" lvl="1" indent="-285750">
              <a:buFont typeface="Arial" panose="020B0604020202020204" pitchFamily="34" charset="0"/>
              <a:buChar char="•"/>
            </a:pPr>
            <a:r>
              <a:rPr lang="en-GB" dirty="0"/>
              <a:t>better understand the impact of the built environment and other contextual factors on pedestrian counts</a:t>
            </a:r>
          </a:p>
          <a:p>
            <a:pPr marL="742950" lvl="1" indent="-285750">
              <a:buFont typeface="Arial" panose="020B0604020202020204" pitchFamily="34" charset="0"/>
              <a:buChar char="•"/>
            </a:pPr>
            <a:r>
              <a:rPr lang="en-GB" dirty="0"/>
              <a:t>Evaluate the success of past events</a:t>
            </a:r>
          </a:p>
          <a:p>
            <a:pPr marL="742950" lvl="1" indent="-285750">
              <a:buFont typeface="Arial" panose="020B0604020202020204" pitchFamily="34" charset="0"/>
              <a:buChar char="•"/>
            </a:pPr>
            <a:endParaRPr lang="en-GB" i="1" dirty="0"/>
          </a:p>
          <a:p>
            <a:pPr marL="285750" indent="-285750">
              <a:buFont typeface="Arial" panose="020B0604020202020204" pitchFamily="34" charset="0"/>
              <a:buChar char="•"/>
            </a:pPr>
            <a:r>
              <a:rPr lang="en-GB" dirty="0"/>
              <a:t>Model performs reasonably well overall</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Some spatial and temporal variations in prediction error</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Beginning to make inferences about impact of urban environment</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i="1" dirty="0"/>
          </a:p>
          <a:p>
            <a:pPr marL="285750" indent="-285750">
              <a:buFont typeface="Arial" panose="020B0604020202020204" pitchFamily="34" charset="0"/>
              <a:buChar char="•"/>
            </a:pPr>
            <a:endParaRPr lang="en-GB" i="1" dirty="0"/>
          </a:p>
        </p:txBody>
      </p:sp>
    </p:spTree>
    <p:extLst>
      <p:ext uri="{BB962C8B-B14F-4D97-AF65-F5344CB8AC3E}">
        <p14:creationId xmlns:p14="http://schemas.microsoft.com/office/powerpoint/2010/main" val="2249255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sp>
        <p:nvSpPr>
          <p:cNvPr id="9" name="Rectangle 8"/>
          <p:cNvSpPr/>
          <p:nvPr/>
        </p:nvSpPr>
        <p:spPr>
          <a:xfrm>
            <a:off x="74390" y="2267897"/>
            <a:ext cx="9069610" cy="2821285"/>
          </a:xfrm>
          <a:prstGeom prst="rect">
            <a:avLst/>
          </a:prstGeom>
          <a:ln>
            <a:solidFill>
              <a:schemeClr val="bg1"/>
            </a:solidFill>
          </a:ln>
        </p:spPr>
        <p:txBody>
          <a:bodyPr wrap="square">
            <a:spAutoFit/>
          </a:bodyPr>
          <a:lstStyle/>
          <a:p>
            <a:pPr algn="ctr"/>
            <a:r>
              <a:rPr lang="en-GB" sz="3200" b="1" dirty="0"/>
              <a:t>Predicting Pedestrian Counts using Machine Learning</a:t>
            </a:r>
          </a:p>
          <a:p>
            <a:pPr algn="ctr"/>
            <a:endParaRPr lang="en-GB" sz="3200" b="1" dirty="0">
              <a:latin typeface="Candara" panose="020E0502030303020204" pitchFamily="34" charset="0"/>
            </a:endParaRPr>
          </a:p>
          <a:p>
            <a:pPr algn="ctr"/>
            <a:r>
              <a:rPr lang="en-GB" sz="2000" dirty="0">
                <a:latin typeface="Candara" panose="020E0502030303020204" pitchFamily="34" charset="0"/>
              </a:rPr>
              <a:t>Molly Asher</a:t>
            </a:r>
            <a:r>
              <a:rPr lang="en-GB" sz="2000" baseline="30000" dirty="0">
                <a:latin typeface="Candara" panose="020E0502030303020204" pitchFamily="34" charset="0"/>
              </a:rPr>
              <a:t>1</a:t>
            </a:r>
            <a:r>
              <a:rPr lang="en-GB" sz="2000" dirty="0">
                <a:latin typeface="Candara" panose="020E0502030303020204" pitchFamily="34" charset="0"/>
              </a:rPr>
              <a:t>, Yannick Oswald</a:t>
            </a:r>
            <a:r>
              <a:rPr lang="en-GB" sz="2000" baseline="30000" dirty="0">
                <a:latin typeface="Candara" panose="020E0502030303020204" pitchFamily="34" charset="0"/>
              </a:rPr>
              <a:t>2</a:t>
            </a:r>
            <a:r>
              <a:rPr lang="en-GB" sz="2000" dirty="0">
                <a:latin typeface="Candara" panose="020E0502030303020204" pitchFamily="34" charset="0"/>
              </a:rPr>
              <a:t>, Nick Malleson</a:t>
            </a:r>
            <a:r>
              <a:rPr lang="en-GB" sz="2000" baseline="30000" dirty="0">
                <a:latin typeface="Candara" panose="020E0502030303020204" pitchFamily="34" charset="0"/>
              </a:rPr>
              <a:t>2</a:t>
            </a:r>
          </a:p>
          <a:p>
            <a:pPr algn="ctr"/>
            <a:endParaRPr lang="en-GB" sz="2000" baseline="30000" dirty="0">
              <a:latin typeface="Candara" panose="020E0502030303020204" pitchFamily="34" charset="0"/>
            </a:endParaRPr>
          </a:p>
          <a:p>
            <a:pPr algn="ctr"/>
            <a:r>
              <a:rPr lang="en-GB" sz="1200" baseline="30000" dirty="0">
                <a:latin typeface="Candara" panose="020E0502030303020204" pitchFamily="34" charset="0"/>
              </a:rPr>
              <a:t>1</a:t>
            </a:r>
            <a:r>
              <a:rPr lang="en-GB" sz="1200" dirty="0">
                <a:latin typeface="Candara" panose="020E0502030303020204" pitchFamily="34" charset="0"/>
              </a:rPr>
              <a:t> School of Earth and Environment, University of Leeds</a:t>
            </a:r>
          </a:p>
          <a:p>
            <a:pPr algn="ctr"/>
            <a:r>
              <a:rPr lang="en-GB" sz="1200" baseline="30000" dirty="0">
                <a:latin typeface="Candara" panose="020E0502030303020204" pitchFamily="34" charset="0"/>
              </a:rPr>
              <a:t>2</a:t>
            </a:r>
            <a:r>
              <a:rPr lang="en-GB" sz="1200" dirty="0">
                <a:latin typeface="Candara" panose="020E0502030303020204" pitchFamily="34" charset="0"/>
              </a:rPr>
              <a:t> School of Geography, University of Leeds</a:t>
            </a:r>
          </a:p>
          <a:p>
            <a:pPr algn="ctr"/>
            <a:endParaRPr lang="en-GB" sz="1200" dirty="0">
              <a:latin typeface="Candara" panose="020E0502030303020204" pitchFamily="34" charset="0"/>
            </a:endParaRPr>
          </a:p>
          <a:p>
            <a:pPr algn="ctr"/>
            <a:r>
              <a:rPr lang="en-GB" sz="1200" dirty="0">
                <a:latin typeface="Candara" panose="020E0502030303020204" pitchFamily="34" charset="0"/>
              </a:rPr>
              <a:t>These slides: </a:t>
            </a:r>
            <a:r>
              <a:rPr lang="en-GB" sz="1200" dirty="0">
                <a:latin typeface="Candara" panose="020E0502030303020204" pitchFamily="34" charset="0"/>
                <a:hlinkClick r:id="rId3"/>
              </a:rPr>
              <a:t>https://urban-analytics.github.io/dust/presentations.html</a:t>
            </a:r>
            <a:r>
              <a:rPr lang="en-GB" sz="1200" dirty="0">
                <a:latin typeface="Candara" panose="020E0502030303020204" pitchFamily="34" charset="0"/>
              </a:rPr>
              <a:t> </a:t>
            </a:r>
            <a:endParaRPr lang="en-GB" sz="1200" baseline="30000" dirty="0">
              <a:latin typeface="Candara" panose="020E0502030303020204" pitchFamily="34" charset="0"/>
            </a:endParaRPr>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6398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rafalgar_timelapse-1280×720.mp4">
            <a:hlinkClick r:id="" action="ppaction://media"/>
            <a:extLst>
              <a:ext uri="{FF2B5EF4-FFF2-40B4-BE49-F238E27FC236}">
                <a16:creationId xmlns:a16="http://schemas.microsoft.com/office/drawing/2014/main" id="{1A6E7052-3551-1B0B-C6E6-8B024186E806}"/>
              </a:ext>
            </a:extLst>
          </p:cNvPr>
          <p:cNvPicPr>
            <a:picLocks noGrp="1" noChangeAspect="1"/>
          </p:cNvPicPr>
          <p:nvPr>
            <p:ph idx="4294967295"/>
            <a:videoFile r:link="rId2"/>
            <p:extLst>
              <p:ext uri="{DAA4B4D4-6D71-4841-9C94-3DE7FCFB9230}">
                <p14:media xmlns:p14="http://schemas.microsoft.com/office/powerpoint/2010/main" r:embed="rId1"/>
              </p:ext>
            </p:extLst>
          </p:nvPr>
        </p:nvPicPr>
        <p:blipFill>
          <a:blip r:embed="rId5"/>
          <a:stretch>
            <a:fillRect/>
          </a:stretch>
        </p:blipFill>
        <p:spPr>
          <a:xfrm>
            <a:off x="0" y="859366"/>
            <a:ext cx="9136683" cy="5139267"/>
          </a:xfrm>
        </p:spPr>
      </p:pic>
    </p:spTree>
    <p:extLst>
      <p:ext uri="{BB962C8B-B14F-4D97-AF65-F5344CB8AC3E}">
        <p14:creationId xmlns:p14="http://schemas.microsoft.com/office/powerpoint/2010/main" val="2599751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80688" y="423013"/>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Context</a:t>
            </a:r>
          </a:p>
        </p:txBody>
      </p:sp>
      <p:sp>
        <p:nvSpPr>
          <p:cNvPr id="5" name="TextBox 4">
            <a:extLst>
              <a:ext uri="{FF2B5EF4-FFF2-40B4-BE49-F238E27FC236}">
                <a16:creationId xmlns:a16="http://schemas.microsoft.com/office/drawing/2014/main" id="{97622178-4571-3A21-0969-0B8BD3123F9C}"/>
              </a:ext>
            </a:extLst>
          </p:cNvPr>
          <p:cNvSpPr txBox="1"/>
          <p:nvPr/>
        </p:nvSpPr>
        <p:spPr>
          <a:xfrm>
            <a:off x="447094" y="2343656"/>
            <a:ext cx="8406903" cy="3693319"/>
          </a:xfrm>
          <a:prstGeom prst="rect">
            <a:avLst/>
          </a:prstGeom>
          <a:noFill/>
        </p:spPr>
        <p:txBody>
          <a:bodyPr wrap="square" rtlCol="0">
            <a:spAutoFit/>
          </a:bodyPr>
          <a:lstStyle/>
          <a:p>
            <a:r>
              <a:rPr lang="en-GB" dirty="0"/>
              <a:t>Accurately predicting number of pedestrians is both </a:t>
            </a:r>
            <a:r>
              <a:rPr lang="en-GB" i="1" dirty="0"/>
              <a:t>important </a:t>
            </a:r>
            <a:r>
              <a:rPr lang="en-GB" dirty="0"/>
              <a:t>and </a:t>
            </a:r>
            <a:r>
              <a:rPr lang="en-GB" i="1" dirty="0"/>
              <a:t>challenging</a:t>
            </a:r>
          </a:p>
          <a:p>
            <a:pPr marL="285750" indent="-285750">
              <a:buFont typeface="Arial" panose="020B0604020202020204" pitchFamily="34" charset="0"/>
              <a:buChar char="•"/>
            </a:pPr>
            <a:endParaRPr lang="en-GB" i="1" dirty="0"/>
          </a:p>
          <a:p>
            <a:r>
              <a:rPr lang="en-GB" b="1" dirty="0"/>
              <a:t>Aims and objectives:</a:t>
            </a:r>
            <a:endParaRPr lang="en-GB" i="1" dirty="0"/>
          </a:p>
          <a:p>
            <a:r>
              <a:rPr lang="en-GB" dirty="0"/>
              <a:t>This work is using machine learning to:</a:t>
            </a:r>
          </a:p>
          <a:p>
            <a:endParaRPr lang="en-GB" dirty="0"/>
          </a:p>
          <a:p>
            <a:pPr marL="285750" indent="-285750">
              <a:buFont typeface="Arial" panose="020B0604020202020204" pitchFamily="34" charset="0"/>
              <a:buChar char="•"/>
            </a:pPr>
            <a:r>
              <a:rPr lang="en-GB" dirty="0"/>
              <a:t>Better understand the impact of the built environment and other contextual factors on pedestrian counts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Predict the number of pedestrians at un-sampled locations under different conditions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Evaluate the success of past events</a:t>
            </a:r>
            <a:endParaRPr lang="en-GB" i="1"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4153942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80688" y="423013"/>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Melbourne Open Data</a:t>
            </a:r>
          </a:p>
        </p:txBody>
      </p:sp>
      <p:sp>
        <p:nvSpPr>
          <p:cNvPr id="2" name="TextBox 1">
            <a:extLst>
              <a:ext uri="{FF2B5EF4-FFF2-40B4-BE49-F238E27FC236}">
                <a16:creationId xmlns:a16="http://schemas.microsoft.com/office/drawing/2014/main" id="{7E7711FF-778D-CC4F-8344-247CF9FD8124}"/>
              </a:ext>
            </a:extLst>
          </p:cNvPr>
          <p:cNvSpPr txBox="1"/>
          <p:nvPr/>
        </p:nvSpPr>
        <p:spPr>
          <a:xfrm>
            <a:off x="380688" y="2268971"/>
            <a:ext cx="3442012" cy="4247317"/>
          </a:xfrm>
          <a:prstGeom prst="rect">
            <a:avLst/>
          </a:prstGeom>
          <a:noFill/>
        </p:spPr>
        <p:txBody>
          <a:bodyPr wrap="square" rtlCol="0">
            <a:spAutoFit/>
          </a:bodyPr>
          <a:lstStyle/>
          <a:p>
            <a:pPr marL="285750" indent="-285750">
              <a:buFont typeface="Arial" panose="020B0604020202020204" pitchFamily="34" charset="0"/>
              <a:buChar char="•"/>
            </a:pPr>
            <a:r>
              <a:rPr lang="en-GB" dirty="0"/>
              <a:t>Melbourne Open Data Portal for open data:</a:t>
            </a:r>
            <a:r>
              <a:rPr lang="en-GB" baseline="30000" dirty="0"/>
              <a:t>1</a:t>
            </a:r>
          </a:p>
          <a:p>
            <a:pPr marL="742950" lvl="1" indent="-285750">
              <a:buFont typeface="Arial" panose="020B0604020202020204" pitchFamily="34" charset="0"/>
              <a:buChar char="•"/>
            </a:pPr>
            <a:r>
              <a:rPr lang="en-GB" dirty="0"/>
              <a:t>Land-use, litter, built environment, roads, bike sharing, air quality, etc.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Network of pedestrian sensors:</a:t>
            </a:r>
          </a:p>
          <a:p>
            <a:pPr marL="742950" lvl="1" indent="-285750">
              <a:buFont typeface="Arial" panose="020B0604020202020204" pitchFamily="34" charset="0"/>
              <a:buChar char="•"/>
            </a:pPr>
            <a:r>
              <a:rPr lang="en-GB" dirty="0"/>
              <a:t>18 sensors in 2009</a:t>
            </a:r>
          </a:p>
          <a:p>
            <a:pPr marL="742950" lvl="1" indent="-285750">
              <a:buFont typeface="Arial" panose="020B0604020202020204" pitchFamily="34" charset="0"/>
              <a:buChar char="•"/>
            </a:pPr>
            <a:r>
              <a:rPr lang="en-GB" dirty="0"/>
              <a:t>82 sensors in 2022</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Record bi-directional pedestrian movements 24h/day every hour</a:t>
            </a:r>
          </a:p>
          <a:p>
            <a:pPr marL="285750" indent="-285750">
              <a:buFont typeface="Arial" panose="020B0604020202020204" pitchFamily="34" charset="0"/>
              <a:buChar char="•"/>
            </a:pPr>
            <a:endParaRPr lang="en-GB" dirty="0"/>
          </a:p>
        </p:txBody>
      </p:sp>
      <p:pic>
        <p:nvPicPr>
          <p:cNvPr id="3" name="Picture 2">
            <a:extLst>
              <a:ext uri="{FF2B5EF4-FFF2-40B4-BE49-F238E27FC236}">
                <a16:creationId xmlns:a16="http://schemas.microsoft.com/office/drawing/2014/main" id="{B1BEC031-F8B8-AC46-37E3-B184098486D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108983" y="2282214"/>
            <a:ext cx="4811421" cy="3017967"/>
          </a:xfrm>
          <a:prstGeom prst="rect">
            <a:avLst/>
          </a:prstGeom>
        </p:spPr>
      </p:pic>
      <p:sp>
        <p:nvSpPr>
          <p:cNvPr id="7" name="Rectangle 6">
            <a:extLst>
              <a:ext uri="{FF2B5EF4-FFF2-40B4-BE49-F238E27FC236}">
                <a16:creationId xmlns:a16="http://schemas.microsoft.com/office/drawing/2014/main" id="{117B4DA0-A966-5E44-247F-91DE841D8376}"/>
              </a:ext>
            </a:extLst>
          </p:cNvPr>
          <p:cNvSpPr/>
          <p:nvPr/>
        </p:nvSpPr>
        <p:spPr>
          <a:xfrm>
            <a:off x="4108983" y="5404756"/>
            <a:ext cx="4460859" cy="323165"/>
          </a:xfrm>
          <a:prstGeom prst="rect">
            <a:avLst/>
          </a:prstGeom>
        </p:spPr>
        <p:txBody>
          <a:bodyPr wrap="square">
            <a:spAutoFit/>
          </a:bodyPr>
          <a:lstStyle/>
          <a:p>
            <a:r>
              <a:rPr lang="en-GB" sz="1500" dirty="0"/>
              <a:t>Locations of sensors in the City of Melbourne</a:t>
            </a:r>
            <a:r>
              <a:rPr lang="en-GB" sz="1500" baseline="30000" dirty="0"/>
              <a:t>1</a:t>
            </a:r>
          </a:p>
        </p:txBody>
      </p:sp>
      <p:sp>
        <p:nvSpPr>
          <p:cNvPr id="8" name="TextBox 7">
            <a:extLst>
              <a:ext uri="{FF2B5EF4-FFF2-40B4-BE49-F238E27FC236}">
                <a16:creationId xmlns:a16="http://schemas.microsoft.com/office/drawing/2014/main" id="{359D2818-D984-C5B4-EBBE-D5C0BB0D50D5}"/>
              </a:ext>
            </a:extLst>
          </p:cNvPr>
          <p:cNvSpPr txBox="1"/>
          <p:nvPr/>
        </p:nvSpPr>
        <p:spPr>
          <a:xfrm>
            <a:off x="144380" y="6396335"/>
            <a:ext cx="4460859" cy="830997"/>
          </a:xfrm>
          <a:prstGeom prst="rect">
            <a:avLst/>
          </a:prstGeom>
          <a:noFill/>
        </p:spPr>
        <p:txBody>
          <a:bodyPr wrap="square" rtlCol="0">
            <a:spAutoFit/>
          </a:bodyPr>
          <a:lstStyle/>
          <a:p>
            <a:r>
              <a:rPr lang="en-US" sz="1200" dirty="0"/>
              <a:t>1 </a:t>
            </a:r>
            <a:r>
              <a:rPr lang="en-US" sz="1200" dirty="0">
                <a:hlinkClick r:id="rId6"/>
              </a:rPr>
              <a:t>https://www.data.vic.gov.au/discover-city-melbourne-open-data</a:t>
            </a:r>
            <a:r>
              <a:rPr lang="en-US" sz="1200" dirty="0"/>
              <a:t>  </a:t>
            </a:r>
          </a:p>
          <a:p>
            <a:endParaRPr lang="en-US" dirty="0"/>
          </a:p>
          <a:p>
            <a:endParaRPr lang="en-US" dirty="0"/>
          </a:p>
        </p:txBody>
      </p:sp>
    </p:spTree>
    <p:extLst>
      <p:ext uri="{BB962C8B-B14F-4D97-AF65-F5344CB8AC3E}">
        <p14:creationId xmlns:p14="http://schemas.microsoft.com/office/powerpoint/2010/main" val="3827379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80688" y="423013"/>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Melbourne Open Data</a:t>
            </a:r>
          </a:p>
        </p:txBody>
      </p:sp>
      <p:pic>
        <p:nvPicPr>
          <p:cNvPr id="5" name="Picture 4">
            <a:extLst>
              <a:ext uri="{FF2B5EF4-FFF2-40B4-BE49-F238E27FC236}">
                <a16:creationId xmlns:a16="http://schemas.microsoft.com/office/drawing/2014/main" id="{3DF2AAF5-6EDF-9700-B4F0-84CF50E06B5B}"/>
              </a:ext>
            </a:extLst>
          </p:cNvPr>
          <p:cNvPicPr>
            <a:picLocks noChangeAspect="1"/>
          </p:cNvPicPr>
          <p:nvPr/>
        </p:nvPicPr>
        <p:blipFill rotWithShape="1">
          <a:blip r:embed="rId5"/>
          <a:srcRect r="11767"/>
          <a:stretch/>
        </p:blipFill>
        <p:spPr>
          <a:xfrm>
            <a:off x="484875" y="2487738"/>
            <a:ext cx="4085760" cy="3406506"/>
          </a:xfrm>
          <a:prstGeom prst="rect">
            <a:avLst/>
          </a:prstGeom>
        </p:spPr>
      </p:pic>
      <p:sp>
        <p:nvSpPr>
          <p:cNvPr id="6" name="TextBox 5">
            <a:extLst>
              <a:ext uri="{FF2B5EF4-FFF2-40B4-BE49-F238E27FC236}">
                <a16:creationId xmlns:a16="http://schemas.microsoft.com/office/drawing/2014/main" id="{DA1DACA0-8635-5F0E-8189-FA3B949EBA4C}"/>
              </a:ext>
            </a:extLst>
          </p:cNvPr>
          <p:cNvSpPr txBox="1"/>
          <p:nvPr/>
        </p:nvSpPr>
        <p:spPr>
          <a:xfrm>
            <a:off x="4933954" y="2231499"/>
            <a:ext cx="3986449" cy="3416320"/>
          </a:xfrm>
          <a:prstGeom prst="rect">
            <a:avLst/>
          </a:prstGeom>
          <a:noFill/>
        </p:spPr>
        <p:txBody>
          <a:bodyPr wrap="square" rtlCol="0">
            <a:spAutoFit/>
          </a:bodyPr>
          <a:lstStyle/>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Numerous additional open data sets, including:</a:t>
            </a:r>
          </a:p>
          <a:p>
            <a:pPr marL="742950" lvl="1" indent="-285750">
              <a:buFont typeface="Arial" panose="020B0604020202020204" pitchFamily="34" charset="0"/>
              <a:buChar char="•"/>
            </a:pPr>
            <a:r>
              <a:rPr lang="en-GB" dirty="0"/>
              <a:t>Weather</a:t>
            </a:r>
          </a:p>
          <a:p>
            <a:pPr marL="742950" lvl="1" indent="-285750">
              <a:buFont typeface="Arial" panose="020B0604020202020204" pitchFamily="34" charset="0"/>
              <a:buChar char="•"/>
            </a:pPr>
            <a:r>
              <a:rPr lang="en-GB" dirty="0"/>
              <a:t>Street furniture (benches, bins etc)</a:t>
            </a:r>
          </a:p>
          <a:p>
            <a:pPr marL="742950" lvl="1" indent="-285750">
              <a:buFont typeface="Arial" panose="020B0604020202020204" pitchFamily="34" charset="0"/>
              <a:buChar char="•"/>
            </a:pPr>
            <a:r>
              <a:rPr lang="en-GB" dirty="0"/>
              <a:t>Buildings</a:t>
            </a:r>
          </a:p>
          <a:p>
            <a:pPr marL="742950" lvl="1" indent="-285750">
              <a:buFont typeface="Arial" panose="020B0604020202020204" pitchFamily="34" charset="0"/>
              <a:buChar char="•"/>
            </a:pPr>
            <a:r>
              <a:rPr lang="en-GB" dirty="0"/>
              <a:t>Landmarks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Buffer zones drawn around sensors to link them to features describing urban environment in vicinity</a:t>
            </a:r>
          </a:p>
        </p:txBody>
      </p:sp>
      <p:sp>
        <p:nvSpPr>
          <p:cNvPr id="7" name="TextBox 6">
            <a:extLst>
              <a:ext uri="{FF2B5EF4-FFF2-40B4-BE49-F238E27FC236}">
                <a16:creationId xmlns:a16="http://schemas.microsoft.com/office/drawing/2014/main" id="{B774EE18-1CCA-97C6-9AB2-EF9FEF4ACC3C}"/>
              </a:ext>
            </a:extLst>
          </p:cNvPr>
          <p:cNvSpPr txBox="1"/>
          <p:nvPr/>
        </p:nvSpPr>
        <p:spPr>
          <a:xfrm>
            <a:off x="3377063" y="4521931"/>
            <a:ext cx="1485900" cy="369332"/>
          </a:xfrm>
          <a:prstGeom prst="rect">
            <a:avLst/>
          </a:prstGeom>
          <a:noFill/>
        </p:spPr>
        <p:txBody>
          <a:bodyPr wrap="square" rtlCol="0">
            <a:spAutoFit/>
          </a:bodyPr>
          <a:lstStyle/>
          <a:p>
            <a:r>
              <a:rPr lang="en-GB" b="1" dirty="0"/>
              <a:t>Sensor</a:t>
            </a:r>
          </a:p>
        </p:txBody>
      </p:sp>
      <p:sp>
        <p:nvSpPr>
          <p:cNvPr id="8" name="TextBox 7">
            <a:extLst>
              <a:ext uri="{FF2B5EF4-FFF2-40B4-BE49-F238E27FC236}">
                <a16:creationId xmlns:a16="http://schemas.microsoft.com/office/drawing/2014/main" id="{B872E5AA-DB37-547C-E058-48B8D8B8C14D}"/>
              </a:ext>
            </a:extLst>
          </p:cNvPr>
          <p:cNvSpPr txBox="1"/>
          <p:nvPr/>
        </p:nvSpPr>
        <p:spPr>
          <a:xfrm>
            <a:off x="1469988" y="5289478"/>
            <a:ext cx="2222500" cy="369332"/>
          </a:xfrm>
          <a:prstGeom prst="rect">
            <a:avLst/>
          </a:prstGeom>
          <a:noFill/>
        </p:spPr>
        <p:txBody>
          <a:bodyPr wrap="square" rtlCol="0">
            <a:spAutoFit/>
          </a:bodyPr>
          <a:lstStyle/>
          <a:p>
            <a:r>
              <a:rPr lang="en-GB" b="1" dirty="0"/>
              <a:t>Spatial features</a:t>
            </a:r>
          </a:p>
        </p:txBody>
      </p:sp>
      <p:sp>
        <p:nvSpPr>
          <p:cNvPr id="9" name="TextBox 8">
            <a:extLst>
              <a:ext uri="{FF2B5EF4-FFF2-40B4-BE49-F238E27FC236}">
                <a16:creationId xmlns:a16="http://schemas.microsoft.com/office/drawing/2014/main" id="{5AABEBA8-4657-A559-66F9-2545640C6A45}"/>
              </a:ext>
            </a:extLst>
          </p:cNvPr>
          <p:cNvSpPr txBox="1"/>
          <p:nvPr/>
        </p:nvSpPr>
        <p:spPr>
          <a:xfrm>
            <a:off x="652680" y="3821059"/>
            <a:ext cx="1634616" cy="369332"/>
          </a:xfrm>
          <a:prstGeom prst="rect">
            <a:avLst/>
          </a:prstGeom>
          <a:noFill/>
        </p:spPr>
        <p:txBody>
          <a:bodyPr wrap="square" rtlCol="0">
            <a:spAutoFit/>
          </a:bodyPr>
          <a:lstStyle/>
          <a:p>
            <a:r>
              <a:rPr lang="en-GB" b="1" dirty="0"/>
              <a:t>Buffer zone</a:t>
            </a:r>
          </a:p>
        </p:txBody>
      </p:sp>
      <p:cxnSp>
        <p:nvCxnSpPr>
          <p:cNvPr id="11" name="Straight Arrow Connector 10">
            <a:extLst>
              <a:ext uri="{FF2B5EF4-FFF2-40B4-BE49-F238E27FC236}">
                <a16:creationId xmlns:a16="http://schemas.microsoft.com/office/drawing/2014/main" id="{8F190522-F254-FC99-B7DD-986CA79BE29A}"/>
              </a:ext>
            </a:extLst>
          </p:cNvPr>
          <p:cNvCxnSpPr>
            <a:cxnSpLocks/>
          </p:cNvCxnSpPr>
          <p:nvPr/>
        </p:nvCxnSpPr>
        <p:spPr>
          <a:xfrm flipH="1" flipV="1">
            <a:off x="2573431" y="4226674"/>
            <a:ext cx="731244" cy="3131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08290CE-C5E4-0D34-D1A9-1A41B1D45D74}"/>
              </a:ext>
            </a:extLst>
          </p:cNvPr>
          <p:cNvCxnSpPr>
            <a:cxnSpLocks/>
          </p:cNvCxnSpPr>
          <p:nvPr/>
        </p:nvCxnSpPr>
        <p:spPr>
          <a:xfrm flipV="1">
            <a:off x="1943100" y="4686300"/>
            <a:ext cx="0" cy="5463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B9BED1A-7587-2D1F-8897-31E7DFCAFAEB}"/>
              </a:ext>
            </a:extLst>
          </p:cNvPr>
          <p:cNvCxnSpPr>
            <a:cxnSpLocks/>
          </p:cNvCxnSpPr>
          <p:nvPr/>
        </p:nvCxnSpPr>
        <p:spPr>
          <a:xfrm flipH="1" flipV="1">
            <a:off x="1395306" y="5118941"/>
            <a:ext cx="368948" cy="11369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4BC5F65-9EDB-45A7-CB3D-FD980BF846C0}"/>
              </a:ext>
            </a:extLst>
          </p:cNvPr>
          <p:cNvCxnSpPr>
            <a:cxnSpLocks/>
          </p:cNvCxnSpPr>
          <p:nvPr/>
        </p:nvCxnSpPr>
        <p:spPr>
          <a:xfrm>
            <a:off x="1016000" y="3373294"/>
            <a:ext cx="1271296" cy="703406"/>
          </a:xfrm>
          <a:prstGeom prst="straightConnector1">
            <a:avLst/>
          </a:prstGeom>
          <a:ln w="38100">
            <a:solidFill>
              <a:schemeClr val="tx1"/>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3072" name="Rectangle 3071">
            <a:extLst>
              <a:ext uri="{FF2B5EF4-FFF2-40B4-BE49-F238E27FC236}">
                <a16:creationId xmlns:a16="http://schemas.microsoft.com/office/drawing/2014/main" id="{76FFEA92-F0CC-04C2-3750-4ED52734C415}"/>
              </a:ext>
            </a:extLst>
          </p:cNvPr>
          <p:cNvSpPr/>
          <p:nvPr/>
        </p:nvSpPr>
        <p:spPr>
          <a:xfrm>
            <a:off x="380688" y="5974038"/>
            <a:ext cx="3663417" cy="553998"/>
          </a:xfrm>
          <a:prstGeom prst="rect">
            <a:avLst/>
          </a:prstGeom>
        </p:spPr>
        <p:txBody>
          <a:bodyPr wrap="square">
            <a:spAutoFit/>
          </a:bodyPr>
          <a:lstStyle/>
          <a:p>
            <a:r>
              <a:rPr lang="en-GB" sz="1500" dirty="0"/>
              <a:t>Example buffer zone within which spatial features are linked to sensors</a:t>
            </a:r>
          </a:p>
        </p:txBody>
      </p:sp>
    </p:spTree>
    <p:extLst>
      <p:ext uri="{BB962C8B-B14F-4D97-AF65-F5344CB8AC3E}">
        <p14:creationId xmlns:p14="http://schemas.microsoft.com/office/powerpoint/2010/main" val="1139859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80688" y="423013"/>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Modelling Overview</a:t>
            </a:r>
          </a:p>
        </p:txBody>
      </p:sp>
      <p:sp>
        <p:nvSpPr>
          <p:cNvPr id="8" name="TextBox 7">
            <a:extLst>
              <a:ext uri="{FF2B5EF4-FFF2-40B4-BE49-F238E27FC236}">
                <a16:creationId xmlns:a16="http://schemas.microsoft.com/office/drawing/2014/main" id="{F577FF84-1BF5-9FB6-A1CA-AB58D7E34084}"/>
              </a:ext>
            </a:extLst>
          </p:cNvPr>
          <p:cNvSpPr txBox="1"/>
          <p:nvPr/>
        </p:nvSpPr>
        <p:spPr>
          <a:xfrm>
            <a:off x="268678" y="2459371"/>
            <a:ext cx="7705284" cy="3970318"/>
          </a:xfrm>
          <a:prstGeom prst="rect">
            <a:avLst/>
          </a:prstGeom>
          <a:noFill/>
        </p:spPr>
        <p:txBody>
          <a:bodyPr wrap="square" rtlCol="0">
            <a:spAutoFit/>
          </a:bodyPr>
          <a:lstStyle/>
          <a:p>
            <a:pPr marL="285750" indent="-285750">
              <a:buFont typeface="Arial" panose="020B0604020202020204" pitchFamily="34" charset="0"/>
              <a:buChar char="•"/>
            </a:pPr>
            <a:r>
              <a:rPr lang="en-GB" dirty="0"/>
              <a:t>Dependent variable: </a:t>
            </a:r>
          </a:p>
          <a:p>
            <a:pPr marL="742950" lvl="1" indent="-285750">
              <a:buFont typeface="Arial" panose="020B0604020202020204" pitchFamily="34" charset="0"/>
              <a:buChar char="•"/>
            </a:pPr>
            <a:r>
              <a:rPr lang="en-GB" dirty="0"/>
              <a:t>number of pedestrians per sensor per hour</a:t>
            </a:r>
          </a:p>
          <a:p>
            <a:pPr lvl="1"/>
            <a:endParaRPr lang="en-GB" dirty="0"/>
          </a:p>
          <a:p>
            <a:pPr marL="285750" indent="-285750">
              <a:buFont typeface="Arial" panose="020B0604020202020204" pitchFamily="34" charset="0"/>
              <a:buChar char="•"/>
            </a:pPr>
            <a:r>
              <a:rPr lang="en-GB" dirty="0"/>
              <a:t>Explanatory variables: </a:t>
            </a:r>
          </a:p>
          <a:p>
            <a:pPr marL="742950" lvl="1" indent="-285750">
              <a:buFont typeface="Arial" panose="020B0604020202020204" pitchFamily="34" charset="0"/>
              <a:buChar char="•"/>
            </a:pPr>
            <a:r>
              <a:rPr lang="en-GB" dirty="0"/>
              <a:t>time of day (hour, day, month, year)</a:t>
            </a:r>
          </a:p>
          <a:p>
            <a:pPr marL="742950" lvl="1" indent="-285750">
              <a:buFont typeface="Arial" panose="020B0604020202020204" pitchFamily="34" charset="0"/>
              <a:buChar char="•"/>
            </a:pPr>
            <a:r>
              <a:rPr lang="en-GB" dirty="0"/>
              <a:t>weather conditions (temperature, humidity, wind speed)</a:t>
            </a:r>
          </a:p>
          <a:p>
            <a:pPr marL="742950" lvl="1" indent="-285750">
              <a:buFont typeface="Arial" panose="020B0604020202020204" pitchFamily="34" charset="0"/>
              <a:buChar char="•"/>
            </a:pPr>
            <a:r>
              <a:rPr lang="en-GB" dirty="0"/>
              <a:t>road betweenness (a measure of how well integrated the nearest road is to the rest of the network)</a:t>
            </a:r>
          </a:p>
          <a:p>
            <a:pPr marL="742950" lvl="1" indent="-285750">
              <a:buFont typeface="Arial" panose="020B0604020202020204" pitchFamily="34" charset="0"/>
              <a:buChar char="•"/>
            </a:pPr>
            <a:r>
              <a:rPr lang="en-GB" dirty="0"/>
              <a:t>local built environment variables (number of trees, benches, buildings, public transport, etc., etc.)</a:t>
            </a:r>
          </a:p>
          <a:p>
            <a:pPr marL="742950" lvl="1"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Trained on available sensor data (4 million rows)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Later used to predict at locations without sensors</a:t>
            </a:r>
          </a:p>
        </p:txBody>
      </p:sp>
    </p:spTree>
    <p:extLst>
      <p:ext uri="{BB962C8B-B14F-4D97-AF65-F5344CB8AC3E}">
        <p14:creationId xmlns:p14="http://schemas.microsoft.com/office/powerpoint/2010/main" val="331181290"/>
      </p:ext>
    </p:extLst>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80688" y="423013"/>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Model selection</a:t>
            </a:r>
          </a:p>
        </p:txBody>
      </p:sp>
      <p:sp>
        <p:nvSpPr>
          <p:cNvPr id="8" name="TextBox 7">
            <a:extLst>
              <a:ext uri="{FF2B5EF4-FFF2-40B4-BE49-F238E27FC236}">
                <a16:creationId xmlns:a16="http://schemas.microsoft.com/office/drawing/2014/main" id="{F577FF84-1BF5-9FB6-A1CA-AB58D7E34084}"/>
              </a:ext>
            </a:extLst>
          </p:cNvPr>
          <p:cNvSpPr txBox="1"/>
          <p:nvPr/>
        </p:nvSpPr>
        <p:spPr>
          <a:xfrm>
            <a:off x="258845" y="2231499"/>
            <a:ext cx="4744956" cy="2862322"/>
          </a:xfrm>
          <a:prstGeom prst="rect">
            <a:avLst/>
          </a:prstGeom>
          <a:noFill/>
        </p:spPr>
        <p:txBody>
          <a:bodyPr wrap="square" rtlCol="0">
            <a:spAutoFit/>
          </a:bodyPr>
          <a:lstStyle/>
          <a:p>
            <a:pPr marL="285750" indent="-285750">
              <a:buFont typeface="Arial" panose="020B0604020202020204" pitchFamily="34" charset="0"/>
              <a:buChar char="•"/>
            </a:pPr>
            <a:r>
              <a:rPr lang="en-GB" dirty="0"/>
              <a:t>Candidate models evaluated using 10-fold cross-validation</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Error metrics (RMSE and MAE) calculated on the predicted counts-per-hour of pedestrians from 10-fold cross-validation of each model against actual values from the sensor data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graphicFrame>
        <p:nvGraphicFramePr>
          <p:cNvPr id="3" name="Table 2">
            <a:extLst>
              <a:ext uri="{FF2B5EF4-FFF2-40B4-BE49-F238E27FC236}">
                <a16:creationId xmlns:a16="http://schemas.microsoft.com/office/drawing/2014/main" id="{8CF17B1D-970C-1AD4-D05E-F5AE6CA6AE51}"/>
              </a:ext>
            </a:extLst>
          </p:cNvPr>
          <p:cNvGraphicFramePr>
            <a:graphicFrameLocks noGrp="1"/>
          </p:cNvGraphicFramePr>
          <p:nvPr/>
        </p:nvGraphicFramePr>
        <p:xfrm>
          <a:off x="5630780" y="2870435"/>
          <a:ext cx="3254375" cy="2296160"/>
        </p:xfrm>
        <a:graphic>
          <a:graphicData uri="http://schemas.openxmlformats.org/drawingml/2006/table">
            <a:tbl>
              <a:tblPr firstRow="1" bandRow="1">
                <a:tableStyleId>{5C22544A-7EE6-4342-B048-85BDC9FD1C3A}</a:tableStyleId>
              </a:tblPr>
              <a:tblGrid>
                <a:gridCol w="1311275">
                  <a:extLst>
                    <a:ext uri="{9D8B030D-6E8A-4147-A177-3AD203B41FA5}">
                      <a16:colId xmlns:a16="http://schemas.microsoft.com/office/drawing/2014/main" val="1180296680"/>
                    </a:ext>
                  </a:extLst>
                </a:gridCol>
                <a:gridCol w="965200">
                  <a:extLst>
                    <a:ext uri="{9D8B030D-6E8A-4147-A177-3AD203B41FA5}">
                      <a16:colId xmlns:a16="http://schemas.microsoft.com/office/drawing/2014/main" val="3817564218"/>
                    </a:ext>
                  </a:extLst>
                </a:gridCol>
                <a:gridCol w="977900">
                  <a:extLst>
                    <a:ext uri="{9D8B030D-6E8A-4147-A177-3AD203B41FA5}">
                      <a16:colId xmlns:a16="http://schemas.microsoft.com/office/drawing/2014/main" val="4221164668"/>
                    </a:ext>
                  </a:extLst>
                </a:gridCol>
              </a:tblGrid>
              <a:tr h="370840">
                <a:tc>
                  <a:txBody>
                    <a:bodyPr/>
                    <a:lstStyle/>
                    <a:p>
                      <a:r>
                        <a:rPr lang="en-GB" b="0" dirty="0"/>
                        <a:t>Model</a:t>
                      </a:r>
                    </a:p>
                  </a:txBody>
                  <a:tcPr/>
                </a:tc>
                <a:tc>
                  <a:txBody>
                    <a:bodyPr/>
                    <a:lstStyle/>
                    <a:p>
                      <a:r>
                        <a:rPr lang="en-GB" b="0" dirty="0"/>
                        <a:t>MAE</a:t>
                      </a:r>
                    </a:p>
                  </a:txBody>
                  <a:tcPr/>
                </a:tc>
                <a:tc>
                  <a:txBody>
                    <a:bodyPr/>
                    <a:lstStyle/>
                    <a:p>
                      <a:r>
                        <a:rPr lang="en-GB" b="0" dirty="0"/>
                        <a:t>RMSE</a:t>
                      </a:r>
                    </a:p>
                  </a:txBody>
                  <a:tcPr/>
                </a:tc>
                <a:extLst>
                  <a:ext uri="{0D108BD9-81ED-4DB2-BD59-A6C34878D82A}">
                    <a16:rowId xmlns:a16="http://schemas.microsoft.com/office/drawing/2014/main" val="3740060448"/>
                  </a:ext>
                </a:extLst>
              </a:tr>
              <a:tr h="370840">
                <a:tc>
                  <a:txBody>
                    <a:bodyPr/>
                    <a:lstStyle/>
                    <a:p>
                      <a:r>
                        <a:rPr lang="en-GB" b="0" dirty="0"/>
                        <a:t>Linear regression</a:t>
                      </a:r>
                    </a:p>
                  </a:txBody>
                  <a:tcPr>
                    <a:solidFill>
                      <a:schemeClr val="accent1">
                        <a:tint val="40000"/>
                        <a:alpha val="20000"/>
                      </a:schemeClr>
                    </a:solidFill>
                  </a:tcPr>
                </a:tc>
                <a:tc>
                  <a:txBody>
                    <a:bodyPr/>
                    <a:lstStyle/>
                    <a:p>
                      <a:r>
                        <a:rPr lang="en-GB" b="0" noProof="0" dirty="0"/>
                        <a:t>268.40</a:t>
                      </a:r>
                    </a:p>
                  </a:txBody>
                  <a:tcPr>
                    <a:solidFill>
                      <a:schemeClr val="accent1">
                        <a:tint val="40000"/>
                        <a:alpha val="20000"/>
                      </a:schemeClr>
                    </a:solidFill>
                  </a:tcPr>
                </a:tc>
                <a:tc>
                  <a:txBody>
                    <a:bodyPr/>
                    <a:lstStyle/>
                    <a:p>
                      <a:r>
                        <a:rPr lang="en-GB" b="0" dirty="0"/>
                        <a:t>370.54</a:t>
                      </a:r>
                    </a:p>
                  </a:txBody>
                  <a:tcPr>
                    <a:solidFill>
                      <a:schemeClr val="accent1">
                        <a:tint val="40000"/>
                        <a:alpha val="20000"/>
                      </a:schemeClr>
                    </a:solidFill>
                  </a:tcPr>
                </a:tc>
                <a:extLst>
                  <a:ext uri="{0D108BD9-81ED-4DB2-BD59-A6C34878D82A}">
                    <a16:rowId xmlns:a16="http://schemas.microsoft.com/office/drawing/2014/main" val="2972181199"/>
                  </a:ext>
                </a:extLst>
              </a:tr>
              <a:tr h="370840">
                <a:tc>
                  <a:txBody>
                    <a:bodyPr/>
                    <a:lstStyle/>
                    <a:p>
                      <a:r>
                        <a:rPr lang="en-GB" b="0" dirty="0"/>
                        <a:t>Random Forest regression</a:t>
                      </a:r>
                    </a:p>
                  </a:txBody>
                  <a:tcPr>
                    <a:solidFill>
                      <a:schemeClr val="accent1">
                        <a:tint val="20000"/>
                        <a:alpha val="20000"/>
                      </a:schemeClr>
                    </a:solidFill>
                  </a:tcPr>
                </a:tc>
                <a:tc>
                  <a:txBody>
                    <a:bodyPr/>
                    <a:lstStyle/>
                    <a:p>
                      <a:r>
                        <a:rPr lang="en-GB" b="0" dirty="0"/>
                        <a:t>89.88</a:t>
                      </a:r>
                    </a:p>
                  </a:txBody>
                  <a:tcPr>
                    <a:solidFill>
                      <a:schemeClr val="accent1">
                        <a:tint val="20000"/>
                        <a:alpha val="20000"/>
                      </a:schemeClr>
                    </a:solidFill>
                  </a:tcPr>
                </a:tc>
                <a:tc>
                  <a:txBody>
                    <a:bodyPr/>
                    <a:lstStyle/>
                    <a:p>
                      <a:r>
                        <a:rPr lang="en-GB" b="0" dirty="0"/>
                        <a:t>179.62</a:t>
                      </a:r>
                    </a:p>
                  </a:txBody>
                  <a:tcPr>
                    <a:solidFill>
                      <a:schemeClr val="accent1">
                        <a:tint val="20000"/>
                        <a:alpha val="20000"/>
                      </a:schemeClr>
                    </a:solidFill>
                  </a:tcPr>
                </a:tc>
                <a:extLst>
                  <a:ext uri="{0D108BD9-81ED-4DB2-BD59-A6C34878D82A}">
                    <a16:rowId xmlns:a16="http://schemas.microsoft.com/office/drawing/2014/main" val="2590581423"/>
                  </a:ext>
                </a:extLst>
              </a:tr>
              <a:tr h="370840">
                <a:tc>
                  <a:txBody>
                    <a:bodyPr/>
                    <a:lstStyle/>
                    <a:p>
                      <a:r>
                        <a:rPr lang="en-GB" b="0" dirty="0" err="1"/>
                        <a:t>XGBoost</a:t>
                      </a:r>
                      <a:endParaRPr lang="en-GB" b="0" dirty="0"/>
                    </a:p>
                  </a:txBody>
                  <a:tcPr>
                    <a:solidFill>
                      <a:schemeClr val="accent1">
                        <a:tint val="40000"/>
                        <a:alpha val="20000"/>
                      </a:schemeClr>
                    </a:solidFill>
                  </a:tcPr>
                </a:tc>
                <a:tc>
                  <a:txBody>
                    <a:bodyPr/>
                    <a:lstStyle/>
                    <a:p>
                      <a:r>
                        <a:rPr lang="en-GB" b="0" dirty="0"/>
                        <a:t>121.35</a:t>
                      </a:r>
                    </a:p>
                  </a:txBody>
                  <a:tcPr>
                    <a:solidFill>
                      <a:schemeClr val="accent1">
                        <a:tint val="40000"/>
                        <a:alpha val="20000"/>
                      </a:schemeClr>
                    </a:solidFill>
                  </a:tcPr>
                </a:tc>
                <a:tc>
                  <a:txBody>
                    <a:bodyPr/>
                    <a:lstStyle/>
                    <a:p>
                      <a:r>
                        <a:rPr lang="en-GB" b="0" dirty="0"/>
                        <a:t>207.40</a:t>
                      </a:r>
                    </a:p>
                  </a:txBody>
                  <a:tcPr>
                    <a:solidFill>
                      <a:schemeClr val="accent1">
                        <a:tint val="40000"/>
                        <a:alpha val="20000"/>
                      </a:schemeClr>
                    </a:solidFill>
                  </a:tcPr>
                </a:tc>
                <a:extLst>
                  <a:ext uri="{0D108BD9-81ED-4DB2-BD59-A6C34878D82A}">
                    <a16:rowId xmlns:a16="http://schemas.microsoft.com/office/drawing/2014/main" val="2780917595"/>
                  </a:ext>
                </a:extLst>
              </a:tr>
            </a:tbl>
          </a:graphicData>
        </a:graphic>
      </p:graphicFrame>
      <p:sp>
        <p:nvSpPr>
          <p:cNvPr id="5" name="TextBox 4">
            <a:extLst>
              <a:ext uri="{FF2B5EF4-FFF2-40B4-BE49-F238E27FC236}">
                <a16:creationId xmlns:a16="http://schemas.microsoft.com/office/drawing/2014/main" id="{B1A75146-7362-FF3F-6A85-895D7926F5CA}"/>
              </a:ext>
            </a:extLst>
          </p:cNvPr>
          <p:cNvSpPr txBox="1"/>
          <p:nvPr/>
        </p:nvSpPr>
        <p:spPr>
          <a:xfrm>
            <a:off x="7184669" y="2047402"/>
            <a:ext cx="1634616" cy="369332"/>
          </a:xfrm>
          <a:prstGeom prst="rect">
            <a:avLst/>
          </a:prstGeom>
          <a:noFill/>
        </p:spPr>
        <p:txBody>
          <a:bodyPr wrap="square" rtlCol="0">
            <a:spAutoFit/>
          </a:bodyPr>
          <a:lstStyle/>
          <a:p>
            <a:r>
              <a:rPr lang="en-GB" b="1" dirty="0"/>
              <a:t>Error metrics</a:t>
            </a:r>
          </a:p>
        </p:txBody>
      </p:sp>
      <p:cxnSp>
        <p:nvCxnSpPr>
          <p:cNvPr id="6" name="Straight Arrow Connector 5">
            <a:extLst>
              <a:ext uri="{FF2B5EF4-FFF2-40B4-BE49-F238E27FC236}">
                <a16:creationId xmlns:a16="http://schemas.microsoft.com/office/drawing/2014/main" id="{7304433F-2C69-3623-7789-AD9AF6E0B1DC}"/>
              </a:ext>
            </a:extLst>
          </p:cNvPr>
          <p:cNvCxnSpPr>
            <a:cxnSpLocks/>
          </p:cNvCxnSpPr>
          <p:nvPr/>
        </p:nvCxnSpPr>
        <p:spPr>
          <a:xfrm flipH="1">
            <a:off x="7338065" y="2416734"/>
            <a:ext cx="170348" cy="41495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ECDE449-D755-B997-9DDE-57B92063395D}"/>
              </a:ext>
            </a:extLst>
          </p:cNvPr>
          <p:cNvCxnSpPr>
            <a:cxnSpLocks/>
          </p:cNvCxnSpPr>
          <p:nvPr/>
        </p:nvCxnSpPr>
        <p:spPr>
          <a:xfrm>
            <a:off x="8140700" y="2416734"/>
            <a:ext cx="323216" cy="4537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4015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80688" y="423013"/>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Model selection</a:t>
            </a:r>
          </a:p>
        </p:txBody>
      </p:sp>
      <p:sp>
        <p:nvSpPr>
          <p:cNvPr id="8" name="TextBox 7">
            <a:extLst>
              <a:ext uri="{FF2B5EF4-FFF2-40B4-BE49-F238E27FC236}">
                <a16:creationId xmlns:a16="http://schemas.microsoft.com/office/drawing/2014/main" id="{F577FF84-1BF5-9FB6-A1CA-AB58D7E34084}"/>
              </a:ext>
            </a:extLst>
          </p:cNvPr>
          <p:cNvSpPr txBox="1"/>
          <p:nvPr/>
        </p:nvSpPr>
        <p:spPr>
          <a:xfrm>
            <a:off x="258845" y="2231499"/>
            <a:ext cx="4744956" cy="2862322"/>
          </a:xfrm>
          <a:prstGeom prst="rect">
            <a:avLst/>
          </a:prstGeom>
          <a:noFill/>
        </p:spPr>
        <p:txBody>
          <a:bodyPr wrap="square" rtlCol="0">
            <a:spAutoFit/>
          </a:bodyPr>
          <a:lstStyle/>
          <a:p>
            <a:pPr marL="285750" indent="-285750">
              <a:buFont typeface="Arial" panose="020B0604020202020204" pitchFamily="34" charset="0"/>
              <a:buChar char="•"/>
            </a:pPr>
            <a:r>
              <a:rPr lang="en-GB" dirty="0"/>
              <a:t>Candidate models evaluated using 10-fold cross-validation</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Error metrics (RMSE and MAE) calculated on the predicted counts-per-hour of pedestrians from 10-fold cross-validation of each model against actual values from the sensor data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graphicFrame>
        <p:nvGraphicFramePr>
          <p:cNvPr id="3" name="Table 2">
            <a:extLst>
              <a:ext uri="{FF2B5EF4-FFF2-40B4-BE49-F238E27FC236}">
                <a16:creationId xmlns:a16="http://schemas.microsoft.com/office/drawing/2014/main" id="{8CF17B1D-970C-1AD4-D05E-F5AE6CA6AE51}"/>
              </a:ext>
            </a:extLst>
          </p:cNvPr>
          <p:cNvGraphicFramePr>
            <a:graphicFrameLocks noGrp="1"/>
          </p:cNvGraphicFramePr>
          <p:nvPr>
            <p:extLst>
              <p:ext uri="{D42A27DB-BD31-4B8C-83A1-F6EECF244321}">
                <p14:modId xmlns:p14="http://schemas.microsoft.com/office/powerpoint/2010/main" val="1607094554"/>
              </p:ext>
            </p:extLst>
          </p:nvPr>
        </p:nvGraphicFramePr>
        <p:xfrm>
          <a:off x="5630780" y="2870435"/>
          <a:ext cx="3254375" cy="2296160"/>
        </p:xfrm>
        <a:graphic>
          <a:graphicData uri="http://schemas.openxmlformats.org/drawingml/2006/table">
            <a:tbl>
              <a:tblPr firstRow="1" bandRow="1">
                <a:tableStyleId>{5C22544A-7EE6-4342-B048-85BDC9FD1C3A}</a:tableStyleId>
              </a:tblPr>
              <a:tblGrid>
                <a:gridCol w="1311275">
                  <a:extLst>
                    <a:ext uri="{9D8B030D-6E8A-4147-A177-3AD203B41FA5}">
                      <a16:colId xmlns:a16="http://schemas.microsoft.com/office/drawing/2014/main" val="1180296680"/>
                    </a:ext>
                  </a:extLst>
                </a:gridCol>
                <a:gridCol w="965200">
                  <a:extLst>
                    <a:ext uri="{9D8B030D-6E8A-4147-A177-3AD203B41FA5}">
                      <a16:colId xmlns:a16="http://schemas.microsoft.com/office/drawing/2014/main" val="3817564218"/>
                    </a:ext>
                  </a:extLst>
                </a:gridCol>
                <a:gridCol w="977900">
                  <a:extLst>
                    <a:ext uri="{9D8B030D-6E8A-4147-A177-3AD203B41FA5}">
                      <a16:colId xmlns:a16="http://schemas.microsoft.com/office/drawing/2014/main" val="4221164668"/>
                    </a:ext>
                  </a:extLst>
                </a:gridCol>
              </a:tblGrid>
              <a:tr h="370840">
                <a:tc>
                  <a:txBody>
                    <a:bodyPr/>
                    <a:lstStyle/>
                    <a:p>
                      <a:r>
                        <a:rPr lang="en-GB" dirty="0"/>
                        <a:t>Model</a:t>
                      </a:r>
                    </a:p>
                  </a:txBody>
                  <a:tcPr/>
                </a:tc>
                <a:tc>
                  <a:txBody>
                    <a:bodyPr/>
                    <a:lstStyle/>
                    <a:p>
                      <a:r>
                        <a:rPr lang="en-GB" dirty="0"/>
                        <a:t>MAE</a:t>
                      </a:r>
                    </a:p>
                  </a:txBody>
                  <a:tcPr/>
                </a:tc>
                <a:tc>
                  <a:txBody>
                    <a:bodyPr/>
                    <a:lstStyle/>
                    <a:p>
                      <a:r>
                        <a:rPr lang="en-GB" dirty="0"/>
                        <a:t>RMSE</a:t>
                      </a:r>
                    </a:p>
                  </a:txBody>
                  <a:tcPr/>
                </a:tc>
                <a:extLst>
                  <a:ext uri="{0D108BD9-81ED-4DB2-BD59-A6C34878D82A}">
                    <a16:rowId xmlns:a16="http://schemas.microsoft.com/office/drawing/2014/main" val="3740060448"/>
                  </a:ext>
                </a:extLst>
              </a:tr>
              <a:tr h="370840">
                <a:tc>
                  <a:txBody>
                    <a:bodyPr/>
                    <a:lstStyle/>
                    <a:p>
                      <a:r>
                        <a:rPr lang="en-GB" dirty="0"/>
                        <a:t>Linear regression</a:t>
                      </a:r>
                    </a:p>
                  </a:txBody>
                  <a:tcPr>
                    <a:solidFill>
                      <a:schemeClr val="accent1">
                        <a:tint val="40000"/>
                        <a:alpha val="20000"/>
                      </a:schemeClr>
                    </a:solidFill>
                  </a:tcPr>
                </a:tc>
                <a:tc>
                  <a:txBody>
                    <a:bodyPr/>
                    <a:lstStyle/>
                    <a:p>
                      <a:r>
                        <a:rPr lang="en-GB" noProof="0" dirty="0"/>
                        <a:t>268.40</a:t>
                      </a:r>
                    </a:p>
                  </a:txBody>
                  <a:tcPr>
                    <a:solidFill>
                      <a:schemeClr val="accent1">
                        <a:tint val="40000"/>
                        <a:alpha val="20000"/>
                      </a:schemeClr>
                    </a:solidFill>
                  </a:tcPr>
                </a:tc>
                <a:tc>
                  <a:txBody>
                    <a:bodyPr/>
                    <a:lstStyle/>
                    <a:p>
                      <a:r>
                        <a:rPr lang="en-GB" dirty="0"/>
                        <a:t>370.54</a:t>
                      </a:r>
                    </a:p>
                  </a:txBody>
                  <a:tcPr>
                    <a:solidFill>
                      <a:schemeClr val="accent1">
                        <a:tint val="40000"/>
                        <a:alpha val="20000"/>
                      </a:schemeClr>
                    </a:solidFill>
                  </a:tcPr>
                </a:tc>
                <a:extLst>
                  <a:ext uri="{0D108BD9-81ED-4DB2-BD59-A6C34878D82A}">
                    <a16:rowId xmlns:a16="http://schemas.microsoft.com/office/drawing/2014/main" val="2972181199"/>
                  </a:ext>
                </a:extLst>
              </a:tr>
              <a:tr h="370840">
                <a:tc>
                  <a:txBody>
                    <a:bodyPr/>
                    <a:lstStyle/>
                    <a:p>
                      <a:r>
                        <a:rPr lang="en-GB" b="1" dirty="0"/>
                        <a:t>Random Forest regression</a:t>
                      </a:r>
                    </a:p>
                  </a:txBody>
                  <a:tcPr>
                    <a:solidFill>
                      <a:schemeClr val="accent1">
                        <a:tint val="20000"/>
                        <a:alpha val="20000"/>
                      </a:schemeClr>
                    </a:solidFill>
                  </a:tcPr>
                </a:tc>
                <a:tc>
                  <a:txBody>
                    <a:bodyPr/>
                    <a:lstStyle/>
                    <a:p>
                      <a:r>
                        <a:rPr lang="en-GB" b="1" dirty="0"/>
                        <a:t>89.88</a:t>
                      </a:r>
                    </a:p>
                  </a:txBody>
                  <a:tcPr>
                    <a:solidFill>
                      <a:schemeClr val="accent1">
                        <a:tint val="20000"/>
                        <a:alpha val="20000"/>
                      </a:schemeClr>
                    </a:solidFill>
                  </a:tcPr>
                </a:tc>
                <a:tc>
                  <a:txBody>
                    <a:bodyPr/>
                    <a:lstStyle/>
                    <a:p>
                      <a:r>
                        <a:rPr lang="en-GB" b="1" dirty="0"/>
                        <a:t>179.62</a:t>
                      </a:r>
                    </a:p>
                  </a:txBody>
                  <a:tcPr>
                    <a:solidFill>
                      <a:schemeClr val="accent1">
                        <a:tint val="20000"/>
                        <a:alpha val="20000"/>
                      </a:schemeClr>
                    </a:solidFill>
                  </a:tcPr>
                </a:tc>
                <a:extLst>
                  <a:ext uri="{0D108BD9-81ED-4DB2-BD59-A6C34878D82A}">
                    <a16:rowId xmlns:a16="http://schemas.microsoft.com/office/drawing/2014/main" val="2590581423"/>
                  </a:ext>
                </a:extLst>
              </a:tr>
              <a:tr h="370840">
                <a:tc>
                  <a:txBody>
                    <a:bodyPr/>
                    <a:lstStyle/>
                    <a:p>
                      <a:r>
                        <a:rPr lang="en-GB" dirty="0" err="1"/>
                        <a:t>XGBoost</a:t>
                      </a:r>
                      <a:endParaRPr lang="en-GB" dirty="0"/>
                    </a:p>
                  </a:txBody>
                  <a:tcPr>
                    <a:solidFill>
                      <a:schemeClr val="accent1">
                        <a:tint val="40000"/>
                        <a:alpha val="20000"/>
                      </a:schemeClr>
                    </a:solidFill>
                  </a:tcPr>
                </a:tc>
                <a:tc>
                  <a:txBody>
                    <a:bodyPr/>
                    <a:lstStyle/>
                    <a:p>
                      <a:r>
                        <a:rPr lang="en-GB" dirty="0"/>
                        <a:t>121.35</a:t>
                      </a:r>
                    </a:p>
                  </a:txBody>
                  <a:tcPr>
                    <a:solidFill>
                      <a:schemeClr val="accent1">
                        <a:tint val="40000"/>
                        <a:alpha val="20000"/>
                      </a:schemeClr>
                    </a:solidFill>
                  </a:tcPr>
                </a:tc>
                <a:tc>
                  <a:txBody>
                    <a:bodyPr/>
                    <a:lstStyle/>
                    <a:p>
                      <a:r>
                        <a:rPr lang="en-GB" dirty="0"/>
                        <a:t>207.40</a:t>
                      </a:r>
                    </a:p>
                  </a:txBody>
                  <a:tcPr>
                    <a:solidFill>
                      <a:schemeClr val="accent1">
                        <a:tint val="40000"/>
                        <a:alpha val="20000"/>
                      </a:schemeClr>
                    </a:solidFill>
                  </a:tcPr>
                </a:tc>
                <a:extLst>
                  <a:ext uri="{0D108BD9-81ED-4DB2-BD59-A6C34878D82A}">
                    <a16:rowId xmlns:a16="http://schemas.microsoft.com/office/drawing/2014/main" val="2780917595"/>
                  </a:ext>
                </a:extLst>
              </a:tr>
            </a:tbl>
          </a:graphicData>
        </a:graphic>
      </p:graphicFrame>
      <p:sp>
        <p:nvSpPr>
          <p:cNvPr id="5" name="TextBox 4">
            <a:extLst>
              <a:ext uri="{FF2B5EF4-FFF2-40B4-BE49-F238E27FC236}">
                <a16:creationId xmlns:a16="http://schemas.microsoft.com/office/drawing/2014/main" id="{B1A75146-7362-FF3F-6A85-895D7926F5CA}"/>
              </a:ext>
            </a:extLst>
          </p:cNvPr>
          <p:cNvSpPr txBox="1"/>
          <p:nvPr/>
        </p:nvSpPr>
        <p:spPr>
          <a:xfrm>
            <a:off x="7184669" y="2047402"/>
            <a:ext cx="1634616" cy="369332"/>
          </a:xfrm>
          <a:prstGeom prst="rect">
            <a:avLst/>
          </a:prstGeom>
          <a:noFill/>
        </p:spPr>
        <p:txBody>
          <a:bodyPr wrap="square" rtlCol="0">
            <a:spAutoFit/>
          </a:bodyPr>
          <a:lstStyle/>
          <a:p>
            <a:r>
              <a:rPr lang="en-GB" b="1" dirty="0"/>
              <a:t>Error metrics</a:t>
            </a:r>
          </a:p>
        </p:txBody>
      </p:sp>
      <p:cxnSp>
        <p:nvCxnSpPr>
          <p:cNvPr id="6" name="Straight Arrow Connector 5">
            <a:extLst>
              <a:ext uri="{FF2B5EF4-FFF2-40B4-BE49-F238E27FC236}">
                <a16:creationId xmlns:a16="http://schemas.microsoft.com/office/drawing/2014/main" id="{7304433F-2C69-3623-7789-AD9AF6E0B1DC}"/>
              </a:ext>
            </a:extLst>
          </p:cNvPr>
          <p:cNvCxnSpPr>
            <a:cxnSpLocks/>
          </p:cNvCxnSpPr>
          <p:nvPr/>
        </p:nvCxnSpPr>
        <p:spPr>
          <a:xfrm flipH="1">
            <a:off x="7338065" y="2416734"/>
            <a:ext cx="170348" cy="41495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ECDE449-D755-B997-9DDE-57B92063395D}"/>
              </a:ext>
            </a:extLst>
          </p:cNvPr>
          <p:cNvCxnSpPr>
            <a:cxnSpLocks/>
          </p:cNvCxnSpPr>
          <p:nvPr/>
        </p:nvCxnSpPr>
        <p:spPr>
          <a:xfrm>
            <a:off x="8140700" y="2416734"/>
            <a:ext cx="323216" cy="4537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4B57E87-828A-3543-3C26-C05989EFB846}"/>
              </a:ext>
            </a:extLst>
          </p:cNvPr>
          <p:cNvSpPr txBox="1"/>
          <p:nvPr/>
        </p:nvSpPr>
        <p:spPr>
          <a:xfrm>
            <a:off x="2351622" y="5309264"/>
            <a:ext cx="2754889" cy="923330"/>
          </a:xfrm>
          <a:prstGeom prst="rect">
            <a:avLst/>
          </a:prstGeom>
          <a:noFill/>
        </p:spPr>
        <p:txBody>
          <a:bodyPr wrap="square" rtlCol="0">
            <a:spAutoFit/>
          </a:bodyPr>
          <a:lstStyle/>
          <a:p>
            <a:r>
              <a:rPr lang="en-GB" b="1" dirty="0"/>
              <a:t>Random forest regressor selected as best performing model</a:t>
            </a:r>
          </a:p>
        </p:txBody>
      </p:sp>
      <p:cxnSp>
        <p:nvCxnSpPr>
          <p:cNvPr id="29" name="Straight Arrow Connector 28">
            <a:extLst>
              <a:ext uri="{FF2B5EF4-FFF2-40B4-BE49-F238E27FC236}">
                <a16:creationId xmlns:a16="http://schemas.microsoft.com/office/drawing/2014/main" id="{4C4A0945-65CE-D301-77FE-33B72F3D9D98}"/>
              </a:ext>
            </a:extLst>
          </p:cNvPr>
          <p:cNvCxnSpPr>
            <a:cxnSpLocks/>
          </p:cNvCxnSpPr>
          <p:nvPr/>
        </p:nvCxnSpPr>
        <p:spPr>
          <a:xfrm flipH="1">
            <a:off x="3937000" y="4426994"/>
            <a:ext cx="1569737" cy="7396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72" name="Rectangle 3071">
            <a:extLst>
              <a:ext uri="{FF2B5EF4-FFF2-40B4-BE49-F238E27FC236}">
                <a16:creationId xmlns:a16="http://schemas.microsoft.com/office/drawing/2014/main" id="{22ABAB3F-3EFE-7CBF-9C62-6BC77764BADA}"/>
              </a:ext>
            </a:extLst>
          </p:cNvPr>
          <p:cNvSpPr/>
          <p:nvPr/>
        </p:nvSpPr>
        <p:spPr>
          <a:xfrm>
            <a:off x="5640629" y="3860850"/>
            <a:ext cx="3289624" cy="968444"/>
          </a:xfrm>
          <a:prstGeom prst="rect">
            <a:avLst/>
          </a:prstGeom>
          <a:noFill/>
          <a:ln w="38100">
            <a:solidFill>
              <a:srgbClr val="2B44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16206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47411" y="1277392"/>
            <a:ext cx="4652209" cy="738664"/>
          </a:xfrm>
          <a:prstGeom prst="rect">
            <a:avLst/>
          </a:prstGeom>
        </p:spPr>
        <p:txBody>
          <a:bodyPr wrap="square">
            <a:spAutoFit/>
          </a:bodyPr>
          <a:lstStyle/>
          <a:p>
            <a:pPr algn="just"/>
            <a:r>
              <a:rPr lang="en-GB" sz="1400" dirty="0">
                <a:solidFill>
                  <a:schemeClr val="bg1"/>
                </a:solidFill>
                <a:latin typeface="Arial" panose="020B0604020202020204" pitchFamily="34" charset="0"/>
                <a:cs typeface="Arial" panose="020B0604020202020204" pitchFamily="34" charset="0"/>
              </a:rPr>
              <a:t>Molly Asher</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Mark Trigg</a:t>
            </a:r>
            <a:r>
              <a:rPr lang="en-GB" sz="1400" baseline="30000" dirty="0">
                <a:solidFill>
                  <a:schemeClr val="bg1"/>
                </a:solidFill>
                <a:latin typeface="Arial" panose="020B0604020202020204" pitchFamily="34" charset="0"/>
                <a:cs typeface="Arial" panose="020B0604020202020204" pitchFamily="34" charset="0"/>
              </a:rPr>
              <a:t>1</a:t>
            </a:r>
            <a:r>
              <a:rPr lang="en-GB" sz="1400" dirty="0">
                <a:solidFill>
                  <a:schemeClr val="bg1"/>
                </a:solidFill>
                <a:latin typeface="Arial" panose="020B0604020202020204" pitchFamily="34" charset="0"/>
                <a:cs typeface="Arial" panose="020B0604020202020204" pitchFamily="34" charset="0"/>
              </a:rPr>
              <a:t>, Cathryn Birch</a:t>
            </a:r>
            <a:r>
              <a:rPr lang="en-GB" sz="1400" baseline="30000" dirty="0">
                <a:solidFill>
                  <a:schemeClr val="bg1"/>
                </a:solidFill>
                <a:latin typeface="Arial" panose="020B0604020202020204" pitchFamily="34" charset="0"/>
                <a:cs typeface="Arial" panose="020B0604020202020204" pitchFamily="34" charset="0"/>
              </a:rPr>
              <a:t>2</a:t>
            </a:r>
            <a:r>
              <a:rPr lang="en-GB" sz="1400" dirty="0">
                <a:solidFill>
                  <a:schemeClr val="bg1"/>
                </a:solidFill>
                <a:latin typeface="Arial" panose="020B0604020202020204" pitchFamily="34" charset="0"/>
                <a:cs typeface="Arial" panose="020B0604020202020204" pitchFamily="34" charset="0"/>
              </a:rPr>
              <a:t>, Steven Böing</a:t>
            </a:r>
            <a:r>
              <a:rPr lang="en-GB" sz="1400" baseline="30000" dirty="0">
                <a:solidFill>
                  <a:schemeClr val="bg1"/>
                </a:solidFill>
                <a:latin typeface="Arial" panose="020B0604020202020204" pitchFamily="34" charset="0"/>
                <a:cs typeface="Arial" panose="020B0604020202020204" pitchFamily="34" charset="0"/>
              </a:rPr>
              <a:t>2</a:t>
            </a:r>
            <a:endParaRPr lang="en-GB" sz="1400" dirty="0">
              <a:solidFill>
                <a:schemeClr val="bg1"/>
              </a:solidFill>
              <a:latin typeface="Arial" panose="020B0604020202020204" pitchFamily="34" charset="0"/>
              <a:cs typeface="Arial" panose="020B0604020202020204" pitchFamily="34" charset="0"/>
            </a:endParaRPr>
          </a:p>
          <a:p>
            <a:pPr algn="just"/>
            <a:r>
              <a:rPr lang="en-GB" sz="1400" i="1" dirty="0">
                <a:solidFill>
                  <a:schemeClr val="bg1"/>
                </a:solidFill>
                <a:latin typeface="Arial" panose="020B0604020202020204" pitchFamily="34" charset="0"/>
                <a:cs typeface="Arial" panose="020B0604020202020204" pitchFamily="34" charset="0"/>
              </a:rPr>
              <a:t>1. School of Civil Engineering</a:t>
            </a:r>
            <a:r>
              <a:rPr lang="en-GB" sz="1400" i="1" baseline="30000" dirty="0">
                <a:solidFill>
                  <a:schemeClr val="bg1"/>
                </a:solidFill>
                <a:latin typeface="Arial" panose="020B0604020202020204" pitchFamily="34" charset="0"/>
                <a:cs typeface="Arial" panose="020B0604020202020204" pitchFamily="34" charset="0"/>
              </a:rPr>
              <a:t>,</a:t>
            </a:r>
            <a:r>
              <a:rPr lang="en-GB" sz="1400" i="1" dirty="0">
                <a:solidFill>
                  <a:schemeClr val="bg1"/>
                </a:solidFill>
                <a:latin typeface="Arial" panose="020B0604020202020204" pitchFamily="34" charset="0"/>
                <a:cs typeface="Arial" panose="020B0604020202020204" pitchFamily="34" charset="0"/>
              </a:rPr>
              <a:t> University of Leeds, </a:t>
            </a:r>
          </a:p>
          <a:p>
            <a:pPr algn="just"/>
            <a:r>
              <a:rPr lang="en-GB" sz="1400" i="1" dirty="0">
                <a:solidFill>
                  <a:schemeClr val="bg1"/>
                </a:solidFill>
                <a:latin typeface="Arial" panose="020B0604020202020204" pitchFamily="34" charset="0"/>
                <a:cs typeface="Arial" panose="020B0604020202020204" pitchFamily="34" charset="0"/>
              </a:rPr>
              <a:t>2. School of Earth and Environment</a:t>
            </a:r>
            <a:r>
              <a:rPr lang="en-GB" sz="1400" i="1" dirty="0">
                <a:solidFill>
                  <a:schemeClr val="bg1"/>
                </a:solidFill>
              </a:rPr>
              <a:t>, </a:t>
            </a:r>
            <a:r>
              <a:rPr lang="en-GB" sz="1400" i="1" dirty="0">
                <a:solidFill>
                  <a:schemeClr val="bg1"/>
                </a:solidFill>
                <a:latin typeface="Arial" panose="020B0604020202020204" pitchFamily="34" charset="0"/>
                <a:cs typeface="Arial" panose="020B0604020202020204" pitchFamily="34" charset="0"/>
              </a:rPr>
              <a:t>University of Leeds</a:t>
            </a:r>
          </a:p>
        </p:txBody>
      </p:sp>
      <p:pic>
        <p:nvPicPr>
          <p:cNvPr id="3074" name="Picture 2" descr="People Counting Outdoors: Measure crowd gatherings, open concert visitors  and pedestrians on roads and parks. 99% Accuracy! - Smart Sensor Solutions">
            <a:extLst>
              <a:ext uri="{FF2B5EF4-FFF2-40B4-BE49-F238E27FC236}">
                <a16:creationId xmlns:a16="http://schemas.microsoft.com/office/drawing/2014/main" id="{EE4DFDFB-F9C0-1EE2-3016-F5105773D98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3211"/>
          <a:stretch/>
        </p:blipFill>
        <p:spPr bwMode="auto">
          <a:xfrm>
            <a:off x="-2730" y="-1"/>
            <a:ext cx="9146730" cy="19206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A9DF0B6-2A3B-8098-74B8-863115E5CAA0}"/>
              </a:ext>
            </a:extLst>
          </p:cNvPr>
          <p:cNvSpPr/>
          <p:nvPr/>
        </p:nvSpPr>
        <p:spPr>
          <a:xfrm>
            <a:off x="380688" y="423013"/>
            <a:ext cx="8539716" cy="954107"/>
          </a:xfrm>
          <a:prstGeom prst="rect">
            <a:avLst/>
          </a:prstGeom>
          <a:solidFill>
            <a:schemeClr val="bg1">
              <a:alpha val="65000"/>
            </a:schemeClr>
          </a:solidFill>
        </p:spPr>
        <p:txBody>
          <a:bodyPr wrap="square">
            <a:spAutoFit/>
          </a:bodyPr>
          <a:lstStyle/>
          <a:p>
            <a:r>
              <a:rPr lang="en-GB" sz="5600" b="1" dirty="0">
                <a:solidFill>
                  <a:srgbClr val="002060"/>
                </a:solidFill>
                <a:latin typeface="Candara" panose="020E0502030303020204" pitchFamily="34" charset="0"/>
              </a:rPr>
              <a:t>Model evaluation</a:t>
            </a:r>
          </a:p>
        </p:txBody>
      </p:sp>
      <p:graphicFrame>
        <p:nvGraphicFramePr>
          <p:cNvPr id="2" name="Object 1">
            <a:extLst>
              <a:ext uri="{FF2B5EF4-FFF2-40B4-BE49-F238E27FC236}">
                <a16:creationId xmlns:a16="http://schemas.microsoft.com/office/drawing/2014/main" id="{7972B097-B6C3-C110-3C43-6296A2CA32C1}"/>
              </a:ext>
            </a:extLst>
          </p:cNvPr>
          <p:cNvGraphicFramePr>
            <a:graphicFrameLocks noChangeAspect="1"/>
          </p:cNvGraphicFramePr>
          <p:nvPr>
            <p:extLst>
              <p:ext uri="{D42A27DB-BD31-4B8C-83A1-F6EECF244321}">
                <p14:modId xmlns:p14="http://schemas.microsoft.com/office/powerpoint/2010/main" val="177514265"/>
              </p:ext>
            </p:extLst>
          </p:nvPr>
        </p:nvGraphicFramePr>
        <p:xfrm>
          <a:off x="5364245" y="2613499"/>
          <a:ext cx="3635375" cy="2703941"/>
        </p:xfrm>
        <a:graphic>
          <a:graphicData uri="http://schemas.openxmlformats.org/presentationml/2006/ole">
            <mc:AlternateContent xmlns:mc="http://schemas.openxmlformats.org/markup-compatibility/2006">
              <mc:Choice xmlns:v="urn:schemas-microsoft-com:vml" Requires="v">
                <p:oleObj name="Acrobat Document" r:id="rId4" imgW="4981559" imgH="3704855" progId="AcroExch.Document.DC">
                  <p:embed/>
                </p:oleObj>
              </mc:Choice>
              <mc:Fallback>
                <p:oleObj name="Acrobat Document" r:id="rId4" imgW="4981559" imgH="3704855" progId="AcroExch.Document.DC">
                  <p:embed/>
                  <p:pic>
                    <p:nvPicPr>
                      <p:cNvPr id="2" name="Object 1">
                        <a:extLst>
                          <a:ext uri="{FF2B5EF4-FFF2-40B4-BE49-F238E27FC236}">
                            <a16:creationId xmlns:a16="http://schemas.microsoft.com/office/drawing/2014/main" id="{7972B097-B6C3-C110-3C43-6296A2CA32C1}"/>
                          </a:ext>
                        </a:extLst>
                      </p:cNvPr>
                      <p:cNvPicPr/>
                      <p:nvPr/>
                    </p:nvPicPr>
                    <p:blipFill>
                      <a:blip r:embed="rId5"/>
                      <a:stretch>
                        <a:fillRect/>
                      </a:stretch>
                    </p:blipFill>
                    <p:spPr>
                      <a:xfrm>
                        <a:off x="5364245" y="2613499"/>
                        <a:ext cx="3635375" cy="2703941"/>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F577FF84-1BF5-9FB6-A1CA-AB58D7E34084}"/>
              </a:ext>
            </a:extLst>
          </p:cNvPr>
          <p:cNvSpPr txBox="1"/>
          <p:nvPr/>
        </p:nvSpPr>
        <p:spPr>
          <a:xfrm>
            <a:off x="381749" y="2395808"/>
            <a:ext cx="4744956" cy="2862322"/>
          </a:xfrm>
          <a:prstGeom prst="rect">
            <a:avLst/>
          </a:prstGeom>
          <a:noFill/>
        </p:spPr>
        <p:txBody>
          <a:bodyPr wrap="square" rtlCol="0">
            <a:spAutoFit/>
          </a:bodyPr>
          <a:lstStyle/>
          <a:p>
            <a:pPr marL="285750" indent="-285750">
              <a:buFont typeface="Arial" panose="020B0604020202020204" pitchFamily="34" charset="0"/>
              <a:buChar char="•"/>
            </a:pPr>
            <a:r>
              <a:rPr lang="en-GB" dirty="0"/>
              <a:t>Predicted counts-per-hour of pedestrians plotted against actual values from the sensor data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Most predictions fall around the diagonal (x=y), giving confidence that model is not biased towards smaller or larger counts</a:t>
            </a:r>
          </a:p>
          <a:p>
            <a:pPr marL="285750" indent="-285750">
              <a:buFont typeface="Arial" panose="020B0604020202020204" pitchFamily="34" charset="0"/>
              <a:buChar char="•"/>
            </a:pPr>
            <a:endParaRPr lang="en-GB" dirty="0"/>
          </a:p>
          <a:p>
            <a:endParaRPr lang="en-GB" dirty="0"/>
          </a:p>
          <a:p>
            <a:pPr marL="285750" indent="-285750">
              <a:buFont typeface="Arial" panose="020B0604020202020204" pitchFamily="34" charset="0"/>
              <a:buChar char="•"/>
            </a:pPr>
            <a:endParaRPr lang="en-GB" dirty="0"/>
          </a:p>
        </p:txBody>
      </p:sp>
      <p:graphicFrame>
        <p:nvGraphicFramePr>
          <p:cNvPr id="9" name="Table 8">
            <a:extLst>
              <a:ext uri="{FF2B5EF4-FFF2-40B4-BE49-F238E27FC236}">
                <a16:creationId xmlns:a16="http://schemas.microsoft.com/office/drawing/2014/main" id="{8160C64B-6123-22BA-04B1-D5F1C8F597F0}"/>
              </a:ext>
            </a:extLst>
          </p:cNvPr>
          <p:cNvGraphicFramePr>
            <a:graphicFrameLocks noGrp="1"/>
          </p:cNvGraphicFramePr>
          <p:nvPr>
            <p:extLst>
              <p:ext uri="{D42A27DB-BD31-4B8C-83A1-F6EECF244321}">
                <p14:modId xmlns:p14="http://schemas.microsoft.com/office/powerpoint/2010/main" val="1940791171"/>
              </p:ext>
            </p:extLst>
          </p:nvPr>
        </p:nvGraphicFramePr>
        <p:xfrm>
          <a:off x="5839326" y="5314451"/>
          <a:ext cx="1779255" cy="741680"/>
        </p:xfrm>
        <a:graphic>
          <a:graphicData uri="http://schemas.openxmlformats.org/drawingml/2006/table">
            <a:tbl>
              <a:tblPr firstRow="1" bandRow="1">
                <a:tableStyleId>{5C22544A-7EE6-4342-B048-85BDC9FD1C3A}</a:tableStyleId>
              </a:tblPr>
              <a:tblGrid>
                <a:gridCol w="839455">
                  <a:extLst>
                    <a:ext uri="{9D8B030D-6E8A-4147-A177-3AD203B41FA5}">
                      <a16:colId xmlns:a16="http://schemas.microsoft.com/office/drawing/2014/main" val="3817564218"/>
                    </a:ext>
                  </a:extLst>
                </a:gridCol>
                <a:gridCol w="939800">
                  <a:extLst>
                    <a:ext uri="{9D8B030D-6E8A-4147-A177-3AD203B41FA5}">
                      <a16:colId xmlns:a16="http://schemas.microsoft.com/office/drawing/2014/main" val="4221164668"/>
                    </a:ext>
                  </a:extLst>
                </a:gridCol>
              </a:tblGrid>
              <a:tr h="370840">
                <a:tc>
                  <a:txBody>
                    <a:bodyPr/>
                    <a:lstStyle/>
                    <a:p>
                      <a:r>
                        <a:rPr lang="en-GB" dirty="0"/>
                        <a:t>MAE</a:t>
                      </a:r>
                    </a:p>
                  </a:txBody>
                  <a:tcPr/>
                </a:tc>
                <a:tc>
                  <a:txBody>
                    <a:bodyPr/>
                    <a:lstStyle/>
                    <a:p>
                      <a:r>
                        <a:rPr lang="en-GB" dirty="0"/>
                        <a:t>RMSE</a:t>
                      </a:r>
                    </a:p>
                  </a:txBody>
                  <a:tcPr/>
                </a:tc>
                <a:extLst>
                  <a:ext uri="{0D108BD9-81ED-4DB2-BD59-A6C34878D82A}">
                    <a16:rowId xmlns:a16="http://schemas.microsoft.com/office/drawing/2014/main" val="3740060448"/>
                  </a:ext>
                </a:extLst>
              </a:tr>
              <a:tr h="370840">
                <a:tc>
                  <a:txBody>
                    <a:bodyPr/>
                    <a:lstStyle/>
                    <a:p>
                      <a:r>
                        <a:rPr lang="en-GB" b="0" dirty="0"/>
                        <a:t>89.88</a:t>
                      </a:r>
                    </a:p>
                  </a:txBody>
                  <a:tcPr>
                    <a:solidFill>
                      <a:schemeClr val="accent1">
                        <a:tint val="20000"/>
                        <a:alpha val="20000"/>
                      </a:schemeClr>
                    </a:solidFill>
                  </a:tcPr>
                </a:tc>
                <a:tc>
                  <a:txBody>
                    <a:bodyPr/>
                    <a:lstStyle/>
                    <a:p>
                      <a:r>
                        <a:rPr lang="en-GB" b="0" dirty="0"/>
                        <a:t>179.62</a:t>
                      </a:r>
                    </a:p>
                  </a:txBody>
                  <a:tcPr>
                    <a:solidFill>
                      <a:schemeClr val="accent1">
                        <a:tint val="20000"/>
                        <a:alpha val="20000"/>
                      </a:schemeClr>
                    </a:solidFill>
                  </a:tcPr>
                </a:tc>
                <a:extLst>
                  <a:ext uri="{0D108BD9-81ED-4DB2-BD59-A6C34878D82A}">
                    <a16:rowId xmlns:a16="http://schemas.microsoft.com/office/drawing/2014/main" val="2590581423"/>
                  </a:ext>
                </a:extLst>
              </a:tr>
            </a:tbl>
          </a:graphicData>
        </a:graphic>
      </p:graphicFrame>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39326" y="5685291"/>
            <a:ext cx="3160294" cy="1019195"/>
          </a:xfrm>
          <a:prstGeom prst="rect">
            <a:avLst/>
          </a:prstGeom>
        </p:spPr>
      </p:pic>
      <p:pic>
        <p:nvPicPr>
          <p:cNvPr id="11" name="Picture 10">
            <a:extLst>
              <a:ext uri="{FF2B5EF4-FFF2-40B4-BE49-F238E27FC236}">
                <a16:creationId xmlns:a16="http://schemas.microsoft.com/office/drawing/2014/main" id="{F231D239-9226-ADBC-C5EC-602CE2E85BFC}"/>
              </a:ext>
            </a:extLst>
          </p:cNvPr>
          <p:cNvPicPr>
            <a:picLocks noChangeAspect="1"/>
          </p:cNvPicPr>
          <p:nvPr/>
        </p:nvPicPr>
        <p:blipFill rotWithShape="1">
          <a:blip r:embed="rId7"/>
          <a:srcRect t="3148" r="6463"/>
          <a:stretch/>
        </p:blipFill>
        <p:spPr>
          <a:xfrm>
            <a:off x="5326145" y="2636890"/>
            <a:ext cx="3584039" cy="2594066"/>
          </a:xfrm>
          <a:prstGeom prst="rect">
            <a:avLst/>
          </a:prstGeom>
        </p:spPr>
      </p:pic>
      <p:sp>
        <p:nvSpPr>
          <p:cNvPr id="13" name="TextBox 12">
            <a:extLst>
              <a:ext uri="{FF2B5EF4-FFF2-40B4-BE49-F238E27FC236}">
                <a16:creationId xmlns:a16="http://schemas.microsoft.com/office/drawing/2014/main" id="{F0F583F1-E95F-2273-AB61-2D8D1AA12454}"/>
              </a:ext>
            </a:extLst>
          </p:cNvPr>
          <p:cNvSpPr txBox="1"/>
          <p:nvPr/>
        </p:nvSpPr>
        <p:spPr>
          <a:xfrm>
            <a:off x="5709126" y="2119519"/>
            <a:ext cx="3434874" cy="430887"/>
          </a:xfrm>
          <a:prstGeom prst="rect">
            <a:avLst/>
          </a:prstGeom>
          <a:noFill/>
        </p:spPr>
        <p:txBody>
          <a:bodyPr wrap="square" rtlCol="0">
            <a:spAutoFit/>
          </a:bodyPr>
          <a:lstStyle/>
          <a:p>
            <a:r>
              <a:rPr lang="en-GB" sz="2200" b="1" dirty="0"/>
              <a:t>Random forest regressor</a:t>
            </a:r>
          </a:p>
        </p:txBody>
      </p:sp>
    </p:spTree>
    <p:extLst>
      <p:ext uri="{BB962C8B-B14F-4D97-AF65-F5344CB8AC3E}">
        <p14:creationId xmlns:p14="http://schemas.microsoft.com/office/powerpoint/2010/main" val="134358549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ndara">
      <a:maj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818E63D4ADEF54E85DE163C5977EF6B" ma:contentTypeVersion="15" ma:contentTypeDescription="Create a new document." ma:contentTypeScope="" ma:versionID="2413ec2b0681ff6f66974a1c890cbc09">
  <xsd:schema xmlns:xsd="http://www.w3.org/2001/XMLSchema" xmlns:xs="http://www.w3.org/2001/XMLSchema" xmlns:p="http://schemas.microsoft.com/office/2006/metadata/properties" xmlns:ns3="6e8dfdbb-eb1c-41e2-bbf5-9f5a6820c125" xmlns:ns4="613d7967-9229-40f2-b742-bca4e652e680" targetNamespace="http://schemas.microsoft.com/office/2006/metadata/properties" ma:root="true" ma:fieldsID="b55b83e3f7247db898ae79f98ce63840" ns3:_="" ns4:_="">
    <xsd:import namespace="6e8dfdbb-eb1c-41e2-bbf5-9f5a6820c125"/>
    <xsd:import namespace="613d7967-9229-40f2-b742-bca4e652e68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AutoKeyPoints" minOccurs="0"/>
                <xsd:element ref="ns3:MediaServiceKeyPoint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Location" minOccurs="0"/>
                <xsd:element ref="ns3:MediaLengthInSecond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8dfdbb-eb1c-41e2-bbf5-9f5a6820c12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20" nillable="true" ma:displayName="Location" ma:internalName="MediaServiceLocation" ma:readOnly="true">
      <xsd:simpleType>
        <xsd:restriction base="dms:Text"/>
      </xsd:simpleType>
    </xsd:element>
    <xsd:element name="MediaLengthInSeconds" ma:index="21" nillable="true" ma:displayName="Length (seconds)" ma:internalName="MediaLengthInSeconds" ma:readOnly="true">
      <xsd:simpleType>
        <xsd:restriction base="dms:Unknown"/>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13d7967-9229-40f2-b742-bca4e652e680"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6e8dfdbb-eb1c-41e2-bbf5-9f5a6820c125" xsi:nil="true"/>
  </documentManagement>
</p:properties>
</file>

<file path=customXml/itemProps1.xml><?xml version="1.0" encoding="utf-8"?>
<ds:datastoreItem xmlns:ds="http://schemas.openxmlformats.org/officeDocument/2006/customXml" ds:itemID="{E02BB061-0724-4DD3-BAAA-4E0F7EBED65B}">
  <ds:schemaRefs>
    <ds:schemaRef ds:uri="http://schemas.microsoft.com/sharepoint/v3/contenttype/forms"/>
  </ds:schemaRefs>
</ds:datastoreItem>
</file>

<file path=customXml/itemProps2.xml><?xml version="1.0" encoding="utf-8"?>
<ds:datastoreItem xmlns:ds="http://schemas.openxmlformats.org/officeDocument/2006/customXml" ds:itemID="{0D5C92AD-6243-4EC3-90AA-7C37B2EF13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e8dfdbb-eb1c-41e2-bbf5-9f5a6820c125"/>
    <ds:schemaRef ds:uri="613d7967-9229-40f2-b742-bca4e652e6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F491438-ABF9-495A-88AE-F0C7C90A0C0A}">
  <ds:schemaRefs>
    <ds:schemaRef ds:uri="http://schemas.openxmlformats.org/package/2006/metadata/core-properties"/>
    <ds:schemaRef ds:uri="http://purl.org/dc/elements/1.1/"/>
    <ds:schemaRef ds:uri="http://schemas.microsoft.com/office/2006/metadata/properties"/>
    <ds:schemaRef ds:uri="http://schemas.microsoft.com/office/infopath/2007/PartnerControls"/>
    <ds:schemaRef ds:uri="6e8dfdbb-eb1c-41e2-bbf5-9f5a6820c125"/>
    <ds:schemaRef ds:uri="613d7967-9229-40f2-b742-bca4e652e680"/>
    <ds:schemaRef ds:uri="http://purl.org/dc/terms/"/>
    <ds:schemaRef ds:uri="http://schemas.microsoft.com/office/2006/documentManagement/typ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7095</TotalTime>
  <Words>2621</Words>
  <Application>Microsoft Office PowerPoint</Application>
  <PresentationFormat>On-screen Show (4:3)</PresentationFormat>
  <Paragraphs>340</Paragraphs>
  <Slides>15</Slides>
  <Notes>15</Notes>
  <HiddenSlides>0</HiddenSlides>
  <MMClips>1</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Leeds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Molly Asher [gy17m2a]</dc:creator>
  <cp:lastModifiedBy>Molly Asher [gy17m2a]</cp:lastModifiedBy>
  <cp:revision>213</cp:revision>
  <cp:lastPrinted>2023-05-22T15:25:29Z</cp:lastPrinted>
  <dcterms:created xsi:type="dcterms:W3CDTF">2022-10-10T09:44:42Z</dcterms:created>
  <dcterms:modified xsi:type="dcterms:W3CDTF">2023-06-13T19:04:23Z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0x0101008818E63D4ADEF54E85DE163C5977EF6B</vt:lpwstr>
  </property>
</Properties>
</file>